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0" r:id="rId2"/>
    <p:sldId id="288" r:id="rId3"/>
    <p:sldId id="281" r:id="rId4"/>
    <p:sldId id="282" r:id="rId5"/>
    <p:sldId id="283" r:id="rId6"/>
    <p:sldId id="284" r:id="rId7"/>
    <p:sldId id="285" r:id="rId8"/>
    <p:sldId id="287" r:id="rId9"/>
    <p:sldId id="275" r:id="rId10"/>
    <p:sldId id="256" r:id="rId11"/>
    <p:sldId id="265" r:id="rId12"/>
    <p:sldId id="270" r:id="rId13"/>
    <p:sldId id="271" r:id="rId14"/>
    <p:sldId id="272" r:id="rId15"/>
    <p:sldId id="257" r:id="rId16"/>
    <p:sldId id="258" r:id="rId17"/>
    <p:sldId id="260" r:id="rId18"/>
    <p:sldId id="261" r:id="rId19"/>
    <p:sldId id="259" r:id="rId20"/>
    <p:sldId id="289" r:id="rId21"/>
    <p:sldId id="262" r:id="rId22"/>
    <p:sldId id="274" r:id="rId23"/>
    <p:sldId id="266" r:id="rId24"/>
    <p:sldId id="264" r:id="rId25"/>
    <p:sldId id="273" r:id="rId26"/>
    <p:sldId id="268" r:id="rId27"/>
    <p:sldId id="276" r:id="rId28"/>
    <p:sldId id="263" r:id="rId29"/>
    <p:sldId id="267"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2" autoAdjust="0"/>
    <p:restoredTop sz="94660"/>
  </p:normalViewPr>
  <p:slideViewPr>
    <p:cSldViewPr showGuides="1">
      <p:cViewPr varScale="1">
        <p:scale>
          <a:sx n="75" d="100"/>
          <a:sy n="75" d="100"/>
        </p:scale>
        <p:origin x="29" y="130"/>
      </p:cViewPr>
      <p:guideLst>
        <p:guide orient="horz" pos="2160"/>
        <p:guide pos="3581"/>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218B21-DBC4-4928-BEC2-99D0EED25F58}" type="datetimeFigureOut">
              <a:rPr lang="en-US" smtClean="0"/>
              <a:t>1/10/2022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C8CE9-025C-42D0-ACAD-7D91B047421D}" type="slidenum">
              <a:rPr lang="en-US" smtClean="0"/>
              <a:t>‹#›</a:t>
            </a:fld>
            <a:endParaRPr lang="en-US"/>
          </a:p>
        </p:txBody>
      </p:sp>
    </p:spTree>
    <p:extLst>
      <p:ext uri="{BB962C8B-B14F-4D97-AF65-F5344CB8AC3E}">
        <p14:creationId xmlns:p14="http://schemas.microsoft.com/office/powerpoint/2010/main" val="365043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My research</a:t>
            </a:r>
            <a:r>
              <a:rPr lang="en-US" baseline="0" dirty="0"/>
              <a:t> covers a b</a:t>
            </a:r>
            <a:r>
              <a:rPr lang="en-US" dirty="0"/>
              <a:t>road spectrum of topics which are related and aim to identify scenarios were biodiversity and human welfare can be ensure. I have work on these different topics for about 10 years now and it is my perception</a:t>
            </a:r>
            <a:r>
              <a:rPr lang="en-US" baseline="0" dirty="0"/>
              <a:t> today that we are pretty much screw. </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13</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14</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05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781962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indent="-457155">
              <a:defRPr/>
            </a:pPr>
            <a:r>
              <a:rPr lang="en-US" dirty="0"/>
              <a:t>Requirements for life</a:t>
            </a:r>
          </a:p>
          <a:p>
            <a:pPr indent="-457155">
              <a:buFont typeface="Wingdings" pitchFamily="2" charset="2"/>
              <a:buChar char="ü"/>
              <a:defRPr/>
            </a:pPr>
            <a:r>
              <a:rPr lang="en-US" dirty="0"/>
              <a:t> a solar system with a single massive Sun than can serve as a long-lived, stable source of energy</a:t>
            </a:r>
          </a:p>
          <a:p>
            <a:pPr indent="-457155">
              <a:buFont typeface="Wingdings" pitchFamily="2" charset="2"/>
              <a:buChar char="ü"/>
              <a:defRPr/>
            </a:pPr>
            <a:r>
              <a:rPr lang="en-US" dirty="0"/>
              <a:t>a terrestrial planet (non-gaseous)</a:t>
            </a:r>
          </a:p>
          <a:p>
            <a:pPr indent="-457155">
              <a:buFont typeface="Wingdings" pitchFamily="2" charset="2"/>
              <a:buChar char="ü"/>
              <a:defRPr/>
            </a:pPr>
            <a:r>
              <a:rPr lang="en-US" dirty="0"/>
              <a:t>the planet must be the right distance from the sun in order to preserve liquid water at the surface – if it’s too close, the water is burnt off in a runaway greenhouse effect, if it’s too far, the water is permanently frozen in a runaway </a:t>
            </a:r>
            <a:r>
              <a:rPr lang="en-US" dirty="0" err="1"/>
              <a:t>glaciation</a:t>
            </a:r>
            <a:endParaRPr lang="en-US" dirty="0"/>
          </a:p>
          <a:p>
            <a:pPr indent="-457155">
              <a:buFont typeface="Wingdings" pitchFamily="2" charset="2"/>
              <a:buChar char="ü"/>
              <a:defRPr/>
            </a:pPr>
            <a:r>
              <a:rPr lang="en-US" dirty="0"/>
              <a:t>the solar system must be placed at the right place in the galaxy – not too near dangerous radiation, or to be absorb by their gravity</a:t>
            </a:r>
          </a:p>
          <a:p>
            <a:pPr indent="-457155">
              <a:buFont typeface="Wingdings" pitchFamily="2" charset="2"/>
              <a:buChar char="ü"/>
              <a:defRPr/>
            </a:pPr>
            <a:r>
              <a:rPr lang="en-US" dirty="0"/>
              <a:t>a moon of sufficient mass to stabilize the tilt of the planet’s rotation</a:t>
            </a:r>
          </a:p>
          <a:p>
            <a:pPr indent="-457155">
              <a:buFont typeface="Wingdings" pitchFamily="2" charset="2"/>
              <a:buChar char="ü"/>
              <a:defRPr/>
            </a:pPr>
            <a:r>
              <a:rPr lang="en-US" dirty="0"/>
              <a:t>A near circular orbit to maintain water in its surface</a:t>
            </a:r>
          </a:p>
          <a:p>
            <a:pPr indent="-457155">
              <a:buFont typeface="Wingdings" pitchFamily="2" charset="2"/>
              <a:buChar char="ü"/>
              <a:defRPr/>
            </a:pPr>
            <a:r>
              <a:rPr lang="en-US" dirty="0"/>
              <a:t>an oxygen-rich atmosphere</a:t>
            </a:r>
          </a:p>
          <a:p>
            <a:pPr indent="-457155">
              <a:buFont typeface="Wingdings" pitchFamily="2" charset="2"/>
              <a:buChar char="ü"/>
              <a:defRPr/>
            </a:pPr>
            <a:r>
              <a:rPr lang="en-US" dirty="0"/>
              <a:t>a sweeper planet to deflect comets, etc.</a:t>
            </a:r>
          </a:p>
          <a:p>
            <a:pPr indent="-457155">
              <a:buFont typeface="Wingdings" pitchFamily="2" charset="2"/>
              <a:buChar char="ü"/>
              <a:defRPr/>
            </a:pPr>
            <a:r>
              <a:rPr lang="en-US" dirty="0"/>
              <a:t>planetary neighbors must have non-eccentric orbits to avoid </a:t>
            </a:r>
            <a:r>
              <a:rPr lang="en-US" dirty="0" err="1"/>
              <a:t>collitions</a:t>
            </a:r>
            <a:endParaRPr lang="en-US" dirty="0"/>
          </a:p>
          <a:p>
            <a:pPr indent="-457155">
              <a:buFont typeface="Wingdings" pitchFamily="2" charset="2"/>
              <a:buChar char="ü"/>
              <a:defRPr/>
            </a:pPr>
            <a:r>
              <a:rPr lang="en-US" dirty="0"/>
              <a:t>Carbon for encoding biological information to allow it to replicate itself. The only element in the periodic table that allows you to encode information is carbon. </a:t>
            </a:r>
          </a:p>
          <a:p>
            <a:pPr indent="-457155">
              <a:buFont typeface="Wingdings" pitchFamily="2" charset="2"/>
              <a:buChar char="ü"/>
              <a:defRPr/>
            </a:pPr>
            <a:r>
              <a:rPr lang="en-US" dirty="0" err="1"/>
              <a:t>Oxigen</a:t>
            </a:r>
            <a:r>
              <a:rPr lang="en-US" dirty="0"/>
              <a:t> to fuel metabolisms and independence of </a:t>
            </a:r>
            <a:r>
              <a:rPr lang="en-US" dirty="0" err="1"/>
              <a:t>organinms</a:t>
            </a:r>
            <a:endParaRPr lang="en-US" dirty="0"/>
          </a:p>
          <a:p>
            <a:pPr indent="-457155">
              <a:defRPr/>
            </a:pPr>
            <a:endParaRPr lang="en-US" dirty="0"/>
          </a:p>
          <a:p>
            <a:pPr indent="-457155">
              <a:defRPr/>
            </a:pPr>
            <a:r>
              <a:rPr lang="en-US" dirty="0"/>
              <a:t>http://winteryknight.wordpress.com/2009/04/02/what-conditions-are-needed-to-create-a-habitable-planet/</a:t>
            </a:r>
          </a:p>
          <a:p>
            <a:pPr indent="-457155">
              <a:defRPr/>
            </a:pPr>
            <a:r>
              <a:rPr lang="en-US" dirty="0"/>
              <a:t>http://www.arn.org/docs/gonzalez/gg_arewealone.htm</a:t>
            </a:r>
          </a:p>
          <a:p>
            <a:pPr>
              <a:defRPr/>
            </a:pPr>
            <a:endParaRPr lang="en-US" dirty="0"/>
          </a:p>
        </p:txBody>
      </p:sp>
      <p:sp>
        <p:nvSpPr>
          <p:cNvPr id="501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DECC22-2AAF-4D04-9F39-64477EC4853E}" type="slidenum">
              <a:rPr lang="en-US" smtClean="0"/>
              <a:pPr fontAlgn="base">
                <a:spcBef>
                  <a:spcPct val="0"/>
                </a:spcBef>
                <a:spcAft>
                  <a:spcPct val="0"/>
                </a:spcAft>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At the speed of light it would take 100.000 years to go across the milky way, and just going to Mars has been one of the greatest achivement of human exploration of our universe. Then what will be the odds that we can move somewhere else after messing up this planet?</a:t>
            </a:r>
          </a:p>
        </p:txBody>
      </p:sp>
      <p:sp>
        <p:nvSpPr>
          <p:cNvPr id="286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877" indent="-285722">
              <a:defRPr>
                <a:solidFill>
                  <a:schemeClr val="tx1"/>
                </a:solidFill>
                <a:latin typeface="Calibri" pitchFamily="34" charset="0"/>
              </a:defRPr>
            </a:lvl2pPr>
            <a:lvl3pPr marL="1142888" indent="-228578">
              <a:defRPr>
                <a:solidFill>
                  <a:schemeClr val="tx1"/>
                </a:solidFill>
                <a:latin typeface="Calibri" pitchFamily="34" charset="0"/>
              </a:defRPr>
            </a:lvl3pPr>
            <a:lvl4pPr marL="1600043" indent="-228578">
              <a:defRPr>
                <a:solidFill>
                  <a:schemeClr val="tx1"/>
                </a:solidFill>
                <a:latin typeface="Calibri" pitchFamily="34" charset="0"/>
              </a:defRPr>
            </a:lvl4pPr>
            <a:lvl5pPr marL="2057199" indent="-228578">
              <a:defRPr>
                <a:solidFill>
                  <a:schemeClr val="tx1"/>
                </a:solidFill>
                <a:latin typeface="Calibri" pitchFamily="34" charset="0"/>
              </a:defRPr>
            </a:lvl5pPr>
            <a:lvl6pPr marL="2514354" indent="-228578" fontAlgn="base">
              <a:spcBef>
                <a:spcPct val="0"/>
              </a:spcBef>
              <a:spcAft>
                <a:spcPct val="0"/>
              </a:spcAft>
              <a:defRPr>
                <a:solidFill>
                  <a:schemeClr val="tx1"/>
                </a:solidFill>
                <a:latin typeface="Calibri" pitchFamily="34" charset="0"/>
              </a:defRPr>
            </a:lvl6pPr>
            <a:lvl7pPr marL="2971509" indent="-228578" fontAlgn="base">
              <a:spcBef>
                <a:spcPct val="0"/>
              </a:spcBef>
              <a:spcAft>
                <a:spcPct val="0"/>
              </a:spcAft>
              <a:defRPr>
                <a:solidFill>
                  <a:schemeClr val="tx1"/>
                </a:solidFill>
                <a:latin typeface="Calibri" pitchFamily="34" charset="0"/>
              </a:defRPr>
            </a:lvl7pPr>
            <a:lvl8pPr marL="3428664" indent="-228578" fontAlgn="base">
              <a:spcBef>
                <a:spcPct val="0"/>
              </a:spcBef>
              <a:spcAft>
                <a:spcPct val="0"/>
              </a:spcAft>
              <a:defRPr>
                <a:solidFill>
                  <a:schemeClr val="tx1"/>
                </a:solidFill>
                <a:latin typeface="Calibri" pitchFamily="34" charset="0"/>
              </a:defRPr>
            </a:lvl8pPr>
            <a:lvl9pPr marL="3885819" indent="-228578"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9D70E73-69D9-4D69-8CB2-2796EF492F77}" type="slidenum">
              <a:rPr lang="en-US" smtClean="0"/>
              <a:pPr fontAlgn="base">
                <a:spcBef>
                  <a:spcPct val="0"/>
                </a:spcBef>
                <a:spcAft>
                  <a:spcPct val="0"/>
                </a:spcAft>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 contrast to the loneliness of the universe, we share this planet with over 8.7 million species.</a:t>
            </a:r>
            <a:r>
              <a:rPr lang="en-US" baseline="0" dirty="0"/>
              <a:t> These species are key to the air we breath, the water we drink and the food we eat….and a long list of good and services to humanity.</a:t>
            </a:r>
          </a:p>
          <a:p>
            <a:pPr eaLnBrk="1" hangingPunct="1">
              <a:spcBef>
                <a:spcPct val="0"/>
              </a:spcBef>
            </a:pPr>
            <a:r>
              <a:rPr lang="en-US" baseline="0" dirty="0"/>
              <a:t>If we consider that our own welfare depends on biodiversity and that there is not another planet we can do our experiments in, then it does not make any sense for us to be tampering with basic planetary functions. We are simply playing with fire.</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a:t>5:19min</a:t>
            </a:r>
            <a:r>
              <a:rPr lang="en-US" baseline="0" dirty="0"/>
              <a:t> we end up with systems that cannot return to their original states even if the stressors are removed.</a:t>
            </a:r>
          </a:p>
          <a:p>
            <a:pPr eaLnBrk="1" hangingPunct="1">
              <a:spcBef>
                <a:spcPct val="0"/>
              </a:spcBef>
            </a:pPr>
            <a:r>
              <a:rPr lang="en-US" baseline="0" dirty="0" err="1"/>
              <a:t>5:45min</a:t>
            </a:r>
            <a:r>
              <a:rPr lang="en-US" baseline="0" dirty="0"/>
              <a:t> Even now in the first world the thing is turning scary. For instance in the US 50 million people are suffering hunger or at risk of it. In Countries from </a:t>
            </a:r>
            <a:r>
              <a:rPr lang="en-US" baseline="0" dirty="0" err="1"/>
              <a:t>africa</a:t>
            </a:r>
            <a:r>
              <a:rPr lang="en-US" baseline="0" dirty="0"/>
              <a:t> and </a:t>
            </a:r>
            <a:r>
              <a:rPr lang="en-US" baseline="0" dirty="0" err="1"/>
              <a:t>asia</a:t>
            </a:r>
            <a:r>
              <a:rPr lang="en-US" baseline="0" dirty="0"/>
              <a:t> and the </a:t>
            </a:r>
            <a:r>
              <a:rPr lang="en-US" baseline="0" dirty="0" err="1"/>
              <a:t>southpacific</a:t>
            </a:r>
            <a:r>
              <a:rPr lang="en-US" baseline="0" dirty="0"/>
              <a:t> the situation is truly scary. </a:t>
            </a:r>
          </a:p>
          <a:p>
            <a:pPr eaLnBrk="1" hangingPunct="1">
              <a:spcBef>
                <a:spcPct val="0"/>
              </a:spcBef>
            </a:pPr>
            <a:r>
              <a:rPr lang="en-US" baseline="0" dirty="0"/>
              <a:t>6:30 min today about 1 billion people, 20% of the world’s human population live near environments that are so deteriorated that basic food supply to humanity is not ensured anymore. The situation is even more critical when you consider future scenarios of clean water supply.</a:t>
            </a:r>
          </a:p>
          <a:p>
            <a:pPr eaLnBrk="1" hangingPunct="1">
              <a:spcBef>
                <a:spcPct val="0"/>
              </a:spcBef>
            </a:pPr>
            <a:r>
              <a:rPr lang="en-US" baseline="0" dirty="0"/>
              <a:t>7:05 min Those </a:t>
            </a:r>
            <a:r>
              <a:rPr lang="en-US" baseline="0" dirty="0" err="1"/>
              <a:t>statisitics</a:t>
            </a:r>
            <a:r>
              <a:rPr lang="en-US" baseline="0" dirty="0"/>
              <a:t> are just sad…how, we, as a developed and smart’ species are letting this to happen.</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6C0115E-B549-42EE-97A3-2EDA7B4AFC4A}" type="slidenum">
              <a:rPr lang="en-US" smtClean="0"/>
              <a:pPr fontAlgn="base">
                <a:spcBef>
                  <a:spcPct val="0"/>
                </a:spcBef>
                <a:spcAft>
                  <a:spcPct val="0"/>
                </a:spcAft>
                <a:defRPr/>
              </a:pPr>
              <a:t>7</a:t>
            </a:fld>
            <a:endParaRPr lang="en-US"/>
          </a:p>
        </p:txBody>
      </p:sp>
      <p:sp>
        <p:nvSpPr>
          <p:cNvPr id="778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6881C-A639-4CF7-ADDF-8F315527A6C4}" type="slidenum">
              <a:rPr lang="en-US"/>
              <a:pPr/>
              <a:t>8</a:t>
            </a:fld>
            <a:endParaRPr lang="en-US"/>
          </a:p>
        </p:txBody>
      </p:sp>
      <p:sp>
        <p:nvSpPr>
          <p:cNvPr id="40038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11</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12</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4D3E7C-EB35-4321-B6A4-4449A9BE87BD}"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36793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3358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1516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88724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4D3E7C-EB35-4321-B6A4-4449A9BE87BD}"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99457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4D3E7C-EB35-4321-B6A4-4449A9BE87BD}" type="datetimeFigureOut">
              <a:rPr lang="en-US" smtClean="0"/>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57449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4D3E7C-EB35-4321-B6A4-4449A9BE87BD}" type="datetimeFigureOut">
              <a:rPr lang="en-US" smtClean="0"/>
              <a:t>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138914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4D3E7C-EB35-4321-B6A4-4449A9BE87BD}" type="datetimeFigureOut">
              <a:rPr lang="en-US" smtClean="0"/>
              <a:t>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40290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4D3E7C-EB35-4321-B6A4-4449A9BE87BD}" type="datetimeFigureOut">
              <a:rPr lang="en-US" smtClean="0"/>
              <a:t>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318244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4D3E7C-EB35-4321-B6A4-4449A9BE87BD}" type="datetimeFigureOut">
              <a:rPr lang="en-US" smtClean="0"/>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66912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4D3E7C-EB35-4321-B6A4-4449A9BE87BD}" type="datetimeFigureOut">
              <a:rPr lang="en-US" smtClean="0"/>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550072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4D3E7C-EB35-4321-B6A4-4449A9BE87BD}" type="datetimeFigureOut">
              <a:rPr lang="en-US" smtClean="0"/>
              <a:t>1/10/2022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6CE6A-ED25-4B15-AC32-4945293334A2}" type="slidenum">
              <a:rPr lang="en-US" smtClean="0"/>
              <a:t>‹#›</a:t>
            </a:fld>
            <a:endParaRPr lang="en-US"/>
          </a:p>
        </p:txBody>
      </p:sp>
    </p:spTree>
    <p:extLst>
      <p:ext uri="{BB962C8B-B14F-4D97-AF65-F5344CB8AC3E}">
        <p14:creationId xmlns:p14="http://schemas.microsoft.com/office/powerpoint/2010/main" val="1640124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pecies"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en.wikipedia.org/wiki/Evolutionary_history_of_life" TargetMode="External"/><Relationship Id="rId5" Type="http://schemas.openxmlformats.org/officeDocument/2006/relationships/hyperlink" Target="https://en.wikipedia.org/wiki/Geography" TargetMode="External"/><Relationship Id="rId4" Type="http://schemas.openxmlformats.org/officeDocument/2006/relationships/hyperlink" Target="https://en.wikipedia.org/wiki/Ecosyste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c3.yousaytoo.com/rss_temp_image/pics/32/45/72/5765832/remote_image20110630-4801-umaysv-0.jp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26.jpe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2.png"/><Relationship Id="rId5" Type="http://schemas.openxmlformats.org/officeDocument/2006/relationships/image" Target="../media/image9.jpeg"/><Relationship Id="rId10" Type="http://schemas.openxmlformats.org/officeDocument/2006/relationships/image" Target="../media/image17.png"/><Relationship Id="rId4" Type="http://schemas.openxmlformats.org/officeDocument/2006/relationships/image" Target="../media/image8.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www.fao.org/docrep/011/i0291e/i0291e00.htm" TargetMode="External"/><Relationship Id="rId13" Type="http://schemas.openxmlformats.org/officeDocument/2006/relationships/image" Target="../media/image34.pn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hyperlink" Target="http://www.fao.org/docrep/010/a1427e/a1427e00.htm" TargetMode="Externa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2.jpeg"/><Relationship Id="rId5" Type="http://schemas.openxmlformats.org/officeDocument/2006/relationships/image" Target="../media/image29.jpeg"/><Relationship Id="rId15" Type="http://schemas.openxmlformats.org/officeDocument/2006/relationships/image" Target="../media/image36.png"/><Relationship Id="rId10" Type="http://schemas.openxmlformats.org/officeDocument/2006/relationships/hyperlink" Target="http://ap.ohchr.org/documents/E/CHR/resolutions/E-CN_4-RES-2002-25.doc" TargetMode="External"/><Relationship Id="rId4" Type="http://schemas.openxmlformats.org/officeDocument/2006/relationships/image" Target="../media/image28.png"/><Relationship Id="rId9" Type="http://schemas.openxmlformats.org/officeDocument/2006/relationships/hyperlink" Target="http://www.fao.org/docrep/005/y7352e/y7352e00.htm" TargetMode="External"/><Relationship Id="rId1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a:extLst>
              <a:ext uri="{FF2B5EF4-FFF2-40B4-BE49-F238E27FC236}">
                <a16:creationId xmlns:a16="http://schemas.microsoft.com/office/drawing/2014/main" id="{9438A8F8-FFA1-4618-9F4B-26E410A50E75}"/>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30" y="54864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0">
            <a:extLst>
              <a:ext uri="{FF2B5EF4-FFF2-40B4-BE49-F238E27FC236}">
                <a16:creationId xmlns:a16="http://schemas.microsoft.com/office/drawing/2014/main" id="{B2444FFF-B403-4042-88E5-A62E165938E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10" y="0"/>
            <a:ext cx="1879600" cy="139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a:extLst>
              <a:ext uri="{FF2B5EF4-FFF2-40B4-BE49-F238E27FC236}">
                <a16:creationId xmlns:a16="http://schemas.microsoft.com/office/drawing/2014/main" id="{A39FBDEB-381B-4A21-939E-AB3FC659F1C5}"/>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85" y="412029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a:extLst>
              <a:ext uri="{FF2B5EF4-FFF2-40B4-BE49-F238E27FC236}">
                <a16:creationId xmlns:a16="http://schemas.microsoft.com/office/drawing/2014/main" id="{915D3BA9-A626-4E84-8F60-C82991B2ED5E}"/>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35" y="1393535"/>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6">
            <a:extLst>
              <a:ext uri="{FF2B5EF4-FFF2-40B4-BE49-F238E27FC236}">
                <a16:creationId xmlns:a16="http://schemas.microsoft.com/office/drawing/2014/main" id="{2F227D08-DE93-4CF1-A400-BDE56199AD5A}"/>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590" y="274869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9"/>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6838" y="5486400"/>
            <a:ext cx="182880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8"/>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94750" y="1371600"/>
            <a:ext cx="18748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10"/>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813" y="0"/>
            <a:ext cx="187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2413" y="-1588"/>
            <a:ext cx="1879601" cy="137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0013" y="-1588"/>
            <a:ext cx="18288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15"/>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7613" y="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16"/>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0" y="27432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17"/>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5639" y="5486400"/>
            <a:ext cx="18827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9200" y="27432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6"/>
          <p:cNvPicPr preferRelativeResize="0">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94750" y="4114800"/>
            <a:ext cx="1873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2388" y="4114800"/>
            <a:ext cx="18780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188" y="137160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32388" y="137160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1588"/>
            <a:ext cx="1828800" cy="137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51213" y="137001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41148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4"/>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2413" y="5486400"/>
            <a:ext cx="18288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5638" y="4114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7"/>
          <p:cNvPicPr preferRelativeResize="0">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51213" y="54864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0"/>
          <p:cNvPicPr preferRelativeResize="0">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1213" y="4114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22413" y="1370013"/>
            <a:ext cx="182880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54864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ounded Rectangle 25"/>
          <p:cNvSpPr/>
          <p:nvPr/>
        </p:nvSpPr>
        <p:spPr>
          <a:xfrm>
            <a:off x="1751807" y="2741613"/>
            <a:ext cx="8685213" cy="1371600"/>
          </a:xfrm>
          <a:prstGeom prst="round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200" b="1" dirty="0">
                <a:solidFill>
                  <a:schemeClr val="tx1"/>
                </a:solidFill>
              </a:rPr>
              <a:t>GEO309: </a:t>
            </a:r>
            <a:r>
              <a:rPr lang="en-US" sz="4800" b="1" dirty="0">
                <a:solidFill>
                  <a:schemeClr val="tx1"/>
                </a:solidFill>
              </a:rPr>
              <a:t>Biogeography</a:t>
            </a:r>
            <a:endParaRPr lang="en-US" sz="4800" i="1" dirty="0">
              <a:solidFill>
                <a:schemeClr val="tx1"/>
              </a:solidFill>
            </a:endParaRPr>
          </a:p>
        </p:txBody>
      </p:sp>
      <p:pic>
        <p:nvPicPr>
          <p:cNvPr id="32" name="Picture 12">
            <a:extLst>
              <a:ext uri="{FF2B5EF4-FFF2-40B4-BE49-F238E27FC236}">
                <a16:creationId xmlns:a16="http://schemas.microsoft.com/office/drawing/2014/main" id="{9ED61E25-CC54-4606-90D9-132A43967DB0}"/>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6195" y="-27450"/>
            <a:ext cx="1879601" cy="142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7">
            <a:extLst>
              <a:ext uri="{FF2B5EF4-FFF2-40B4-BE49-F238E27FC236}">
                <a16:creationId xmlns:a16="http://schemas.microsoft.com/office/drawing/2014/main" id="{CE6A0BED-B2AC-46AF-8A03-33F14E6B7105}"/>
              </a:ext>
            </a:extLst>
          </p:cNvPr>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66195" y="138113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a:extLst>
              <a:ext uri="{FF2B5EF4-FFF2-40B4-BE49-F238E27FC236}">
                <a16:creationId xmlns:a16="http://schemas.microsoft.com/office/drawing/2014/main" id="{A243FD26-F621-4011-ACD6-EDAA3B0A8BAA}"/>
              </a:ext>
            </a:extLst>
          </p:cNvPr>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6195" y="4081885"/>
            <a:ext cx="1828800" cy="142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a:extLst>
              <a:ext uri="{FF2B5EF4-FFF2-40B4-BE49-F238E27FC236}">
                <a16:creationId xmlns:a16="http://schemas.microsoft.com/office/drawing/2014/main" id="{15A78E34-0824-4FEB-9B2F-E07C3424235C}"/>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66195" y="5482655"/>
            <a:ext cx="18288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a:extLst>
              <a:ext uri="{FF2B5EF4-FFF2-40B4-BE49-F238E27FC236}">
                <a16:creationId xmlns:a16="http://schemas.microsoft.com/office/drawing/2014/main" id="{FEAAED40-83BC-465A-932B-7ABBFEEFDFA6}"/>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195" y="273771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164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89261" y="817460"/>
            <a:ext cx="4998100" cy="461665"/>
          </a:xfrm>
          <a:prstGeom prst="rect">
            <a:avLst/>
          </a:prstGeom>
          <a:noFill/>
        </p:spPr>
        <p:txBody>
          <a:bodyPr wrap="none" rtlCol="0">
            <a:spAutoFit/>
          </a:bodyPr>
          <a:lstStyle/>
          <a:p>
            <a:r>
              <a:rPr lang="en-US" sz="2400" dirty="0"/>
              <a:t>About doing Research in Biogeography</a:t>
            </a:r>
          </a:p>
        </p:txBody>
      </p:sp>
      <p:sp>
        <p:nvSpPr>
          <p:cNvPr id="5" name="TextBox 4"/>
          <p:cNvSpPr txBox="1"/>
          <p:nvPr/>
        </p:nvSpPr>
        <p:spPr>
          <a:xfrm>
            <a:off x="7008041" y="2008015"/>
            <a:ext cx="1286250" cy="523220"/>
          </a:xfrm>
          <a:prstGeom prst="rect">
            <a:avLst/>
          </a:prstGeom>
          <a:noFill/>
        </p:spPr>
        <p:txBody>
          <a:bodyPr wrap="none" rtlCol="0">
            <a:spAutoFit/>
          </a:bodyPr>
          <a:lstStyle/>
          <a:p>
            <a:r>
              <a:rPr lang="en-US" sz="2800" b="1" dirty="0"/>
              <a:t>Pattern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6446" y="3582620"/>
            <a:ext cx="3078856"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001712" y="2660900"/>
            <a:ext cx="5184674" cy="830997"/>
          </a:xfrm>
          <a:prstGeom prst="rect">
            <a:avLst/>
          </a:prstGeom>
          <a:noFill/>
        </p:spPr>
        <p:txBody>
          <a:bodyPr wrap="square" rtlCol="0">
            <a:spAutoFit/>
          </a:bodyPr>
          <a:lstStyle/>
          <a:p>
            <a:r>
              <a:rPr lang="en-US" sz="2400" dirty="0"/>
              <a:t>Variation, or lack thereof, in the spatial or temporal distribution of “things”</a:t>
            </a:r>
          </a:p>
        </p:txBody>
      </p:sp>
      <p:sp>
        <p:nvSpPr>
          <p:cNvPr id="8" name="TextBox 7"/>
          <p:cNvSpPr txBox="1"/>
          <p:nvPr/>
        </p:nvSpPr>
        <p:spPr>
          <a:xfrm>
            <a:off x="4780551" y="1969610"/>
            <a:ext cx="1308820" cy="523220"/>
          </a:xfrm>
          <a:prstGeom prst="rect">
            <a:avLst/>
          </a:prstGeom>
          <a:noFill/>
        </p:spPr>
        <p:txBody>
          <a:bodyPr wrap="none" rtlCol="0">
            <a:spAutoFit/>
          </a:bodyPr>
          <a:lstStyle/>
          <a:p>
            <a:r>
              <a:rPr lang="en-US" sz="2800" b="1" dirty="0"/>
              <a:t>Process</a:t>
            </a:r>
          </a:p>
        </p:txBody>
      </p:sp>
      <p:sp>
        <p:nvSpPr>
          <p:cNvPr id="11" name="TextBox 10"/>
          <p:cNvSpPr txBox="1"/>
          <p:nvPr/>
        </p:nvSpPr>
        <p:spPr>
          <a:xfrm>
            <a:off x="594406" y="2634719"/>
            <a:ext cx="5490944" cy="830997"/>
          </a:xfrm>
          <a:prstGeom prst="rect">
            <a:avLst/>
          </a:prstGeom>
          <a:noFill/>
        </p:spPr>
        <p:txBody>
          <a:bodyPr wrap="square" rtlCol="0">
            <a:spAutoFit/>
          </a:bodyPr>
          <a:lstStyle/>
          <a:p>
            <a:pPr algn="r"/>
            <a:r>
              <a:rPr lang="en-US" sz="2400" dirty="0"/>
              <a:t>The most likely mechanism that causes the pattern; or the why of the pattern</a:t>
            </a:r>
          </a:p>
        </p:txBody>
      </p:sp>
      <p:grpSp>
        <p:nvGrpSpPr>
          <p:cNvPr id="2" name="Group 1"/>
          <p:cNvGrpSpPr/>
          <p:nvPr/>
        </p:nvGrpSpPr>
        <p:grpSpPr>
          <a:xfrm>
            <a:off x="3714890" y="3544215"/>
            <a:ext cx="3179157" cy="1200329"/>
            <a:chOff x="2099598" y="4076394"/>
            <a:chExt cx="3179157" cy="1200329"/>
          </a:xfrm>
        </p:grpSpPr>
        <p:cxnSp>
          <p:nvCxnSpPr>
            <p:cNvPr id="9" name="Straight Arrow Connector 8"/>
            <p:cNvCxnSpPr/>
            <p:nvPr/>
          </p:nvCxnSpPr>
          <p:spPr>
            <a:xfrm>
              <a:off x="2700753" y="4648200"/>
              <a:ext cx="2578002"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99598" y="4076394"/>
              <a:ext cx="612668" cy="1200329"/>
            </a:xfrm>
            <a:prstGeom prst="rect">
              <a:avLst/>
            </a:prstGeom>
            <a:noFill/>
          </p:spPr>
          <p:txBody>
            <a:bodyPr wrap="none" rtlCol="0">
              <a:spAutoFit/>
            </a:bodyPr>
            <a:lstStyle/>
            <a:p>
              <a:r>
                <a:rPr lang="en-US" sz="7200" b="1" dirty="0"/>
                <a:t>?</a:t>
              </a:r>
            </a:p>
          </p:txBody>
        </p:sp>
      </p:grpSp>
    </p:spTree>
    <p:extLst>
      <p:ext uri="{BB962C8B-B14F-4D97-AF65-F5344CB8AC3E}">
        <p14:creationId xmlns:p14="http://schemas.microsoft.com/office/powerpoint/2010/main" val="9737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2120901" y="253082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18" name="Group 7"/>
          <p:cNvGrpSpPr>
            <a:grpSpLocks/>
          </p:cNvGrpSpPr>
          <p:nvPr/>
        </p:nvGrpSpPr>
        <p:grpSpPr bwMode="auto">
          <a:xfrm>
            <a:off x="2141538" y="2918179"/>
            <a:ext cx="1784350" cy="890587"/>
            <a:chOff x="1693" y="2776"/>
            <a:chExt cx="1124" cy="561"/>
          </a:xfrm>
        </p:grpSpPr>
        <p:sp>
          <p:nvSpPr>
            <p:cNvPr id="20522" name="Text Box 8"/>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20523" name="Line 9"/>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
          <p:cNvGrpSpPr>
            <a:grpSpLocks/>
          </p:cNvGrpSpPr>
          <p:nvPr/>
        </p:nvGrpSpPr>
        <p:grpSpPr bwMode="auto">
          <a:xfrm>
            <a:off x="1905000" y="3822936"/>
            <a:ext cx="2139950" cy="835025"/>
            <a:chOff x="1566" y="3336"/>
            <a:chExt cx="1348" cy="526"/>
          </a:xfrm>
        </p:grpSpPr>
        <p:sp>
          <p:nvSpPr>
            <p:cNvPr id="20520" name="Text Box 11"/>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20521" name="Line 12"/>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p:cNvSpPr>
            <a:spLocks noChangeArrowheads="1"/>
          </p:cNvSpPr>
          <p:nvPr/>
        </p:nvSpPr>
        <p:spPr bwMode="auto">
          <a:xfrm>
            <a:off x="1712913" y="1806542"/>
            <a:ext cx="2430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200" b="1" dirty="0">
                <a:latin typeface="Times New Roman" pitchFamily="18" charset="0"/>
                <a:cs typeface="Times New Roman" pitchFamily="18" charset="0"/>
              </a:rPr>
              <a:t>Interest, observation and question</a:t>
            </a:r>
          </a:p>
        </p:txBody>
      </p:sp>
      <p:sp>
        <p:nvSpPr>
          <p:cNvPr id="49" name="Line 9"/>
          <p:cNvSpPr>
            <a:spLocks noChangeShapeType="1"/>
          </p:cNvSpPr>
          <p:nvPr/>
        </p:nvSpPr>
        <p:spPr bwMode="auto">
          <a:xfrm>
            <a:off x="2919413" y="212284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2"/>
          <p:cNvSpPr>
            <a:spLocks noChangeShapeType="1"/>
          </p:cNvSpPr>
          <p:nvPr/>
        </p:nvSpPr>
        <p:spPr bwMode="auto">
          <a:xfrm flipH="1">
            <a:off x="2940050" y="92825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6" name="Text Box 31"/>
          <p:cNvSpPr txBox="1">
            <a:spLocks noChangeArrowheads="1"/>
          </p:cNvSpPr>
          <p:nvPr/>
        </p:nvSpPr>
        <p:spPr bwMode="auto">
          <a:xfrm>
            <a:off x="2159000" y="344057"/>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process (</a:t>
            </a:r>
            <a:r>
              <a:rPr lang="en-US" sz="1600" b="1" dirty="0" err="1"/>
              <a:t>es</a:t>
            </a:r>
            <a:r>
              <a:rPr lang="en-US" sz="1600" b="1" dirty="0"/>
              <a:t>)</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8509" y="1528987"/>
            <a:ext cx="1036313" cy="62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044951" y="198113"/>
            <a:ext cx="2533718" cy="1809903"/>
            <a:chOff x="2520951" y="198112"/>
            <a:chExt cx="2533718" cy="1809903"/>
          </a:xfrm>
        </p:grpSpPr>
        <p:sp>
          <p:nvSpPr>
            <p:cNvPr id="3" name="Freeform 2"/>
            <p:cNvSpPr/>
            <p:nvPr/>
          </p:nvSpPr>
          <p:spPr>
            <a:xfrm>
              <a:off x="2520951" y="387243"/>
              <a:ext cx="1244544" cy="1620772"/>
            </a:xfrm>
            <a:custGeom>
              <a:avLst/>
              <a:gdLst>
                <a:gd name="connsiteX0" fmla="*/ 255181 w 479738"/>
                <a:gd name="connsiteY0" fmla="*/ 0 h 797442"/>
                <a:gd name="connsiteX1" fmla="*/ 467833 w 479738"/>
                <a:gd name="connsiteY1" fmla="*/ 350874 h 797442"/>
                <a:gd name="connsiteX2" fmla="*/ 404037 w 479738"/>
                <a:gd name="connsiteY2" fmla="*/ 701749 h 797442"/>
                <a:gd name="connsiteX3" fmla="*/ 0 w 479738"/>
                <a:gd name="connsiteY3" fmla="*/ 797442 h 797442"/>
                <a:gd name="connsiteX0" fmla="*/ 159488 w 486802"/>
                <a:gd name="connsiteY0" fmla="*/ 0 h 680484"/>
                <a:gd name="connsiteX1" fmla="*/ 467833 w 486802"/>
                <a:gd name="connsiteY1" fmla="*/ 233916 h 680484"/>
                <a:gd name="connsiteX2" fmla="*/ 404037 w 486802"/>
                <a:gd name="connsiteY2" fmla="*/ 584791 h 680484"/>
                <a:gd name="connsiteX3" fmla="*/ 0 w 486802"/>
                <a:gd name="connsiteY3" fmla="*/ 680484 h 680484"/>
                <a:gd name="connsiteX0" fmla="*/ 159488 w 486802"/>
                <a:gd name="connsiteY0" fmla="*/ 0 h 680484"/>
                <a:gd name="connsiteX1" fmla="*/ 467833 w 486802"/>
                <a:gd name="connsiteY1" fmla="*/ 233916 h 680484"/>
                <a:gd name="connsiteX2" fmla="*/ 404037 w 486802"/>
                <a:gd name="connsiteY2" fmla="*/ 584791 h 680484"/>
                <a:gd name="connsiteX3" fmla="*/ 0 w 486802"/>
                <a:gd name="connsiteY3" fmla="*/ 680484 h 680484"/>
                <a:gd name="connsiteX0" fmla="*/ 159488 w 406254"/>
                <a:gd name="connsiteY0" fmla="*/ 0 h 680484"/>
                <a:gd name="connsiteX1" fmla="*/ 404037 w 406254"/>
                <a:gd name="connsiteY1" fmla="*/ 584791 h 680484"/>
                <a:gd name="connsiteX2" fmla="*/ 0 w 406254"/>
                <a:gd name="connsiteY2" fmla="*/ 680484 h 680484"/>
                <a:gd name="connsiteX0" fmla="*/ 159488 w 564856"/>
                <a:gd name="connsiteY0" fmla="*/ 0 h 680484"/>
                <a:gd name="connsiteX1" fmla="*/ 563525 w 564856"/>
                <a:gd name="connsiteY1" fmla="*/ 372140 h 680484"/>
                <a:gd name="connsiteX2" fmla="*/ 0 w 564856"/>
                <a:gd name="connsiteY2" fmla="*/ 680484 h 680484"/>
                <a:gd name="connsiteX0" fmla="*/ 159488 w 564071"/>
                <a:gd name="connsiteY0" fmla="*/ 0 h 680484"/>
                <a:gd name="connsiteX1" fmla="*/ 563525 w 564071"/>
                <a:gd name="connsiteY1" fmla="*/ 372140 h 680484"/>
                <a:gd name="connsiteX2" fmla="*/ 0 w 564071"/>
                <a:gd name="connsiteY2" fmla="*/ 680484 h 680484"/>
                <a:gd name="connsiteX0" fmla="*/ 159488 w 564071"/>
                <a:gd name="connsiteY0" fmla="*/ 0 h 680484"/>
                <a:gd name="connsiteX1" fmla="*/ 563525 w 564071"/>
                <a:gd name="connsiteY1" fmla="*/ 372140 h 680484"/>
                <a:gd name="connsiteX2" fmla="*/ 0 w 564071"/>
                <a:gd name="connsiteY2" fmla="*/ 680484 h 680484"/>
                <a:gd name="connsiteX0" fmla="*/ 0 w 938829"/>
                <a:gd name="connsiteY0" fmla="*/ 1630964 h 2080481"/>
                <a:gd name="connsiteX1" fmla="*/ 404037 w 938829"/>
                <a:gd name="connsiteY1" fmla="*/ 2003104 h 2080481"/>
                <a:gd name="connsiteX2" fmla="*/ 907312 w 938829"/>
                <a:gd name="connsiteY2" fmla="*/ 48 h 2080481"/>
                <a:gd name="connsiteX0" fmla="*/ 18756 w 945683"/>
                <a:gd name="connsiteY0" fmla="*/ 1631110 h 1643749"/>
                <a:gd name="connsiteX1" fmla="*/ 35443 w 945683"/>
                <a:gd name="connsiteY1" fmla="*/ 688800 h 1643749"/>
                <a:gd name="connsiteX2" fmla="*/ 926068 w 945683"/>
                <a:gd name="connsiteY2" fmla="*/ 194 h 1643749"/>
                <a:gd name="connsiteX0" fmla="*/ 3557 w 930484"/>
                <a:gd name="connsiteY0" fmla="*/ 1631110 h 1631110"/>
                <a:gd name="connsiteX1" fmla="*/ 20244 w 930484"/>
                <a:gd name="connsiteY1" fmla="*/ 688800 h 1631110"/>
                <a:gd name="connsiteX2" fmla="*/ 910869 w 930484"/>
                <a:gd name="connsiteY2" fmla="*/ 194 h 1631110"/>
                <a:gd name="connsiteX0" fmla="*/ 0 w 928226"/>
                <a:gd name="connsiteY0" fmla="*/ 1633600 h 1633600"/>
                <a:gd name="connsiteX1" fmla="*/ 80187 w 928226"/>
                <a:gd name="connsiteY1" fmla="*/ 272190 h 1633600"/>
                <a:gd name="connsiteX2" fmla="*/ 907312 w 928226"/>
                <a:gd name="connsiteY2" fmla="*/ 2684 h 1633600"/>
                <a:gd name="connsiteX0" fmla="*/ 0 w 907312"/>
                <a:gd name="connsiteY0" fmla="*/ 1666349 h 1666349"/>
                <a:gd name="connsiteX1" fmla="*/ 80187 w 907312"/>
                <a:gd name="connsiteY1" fmla="*/ 304939 h 1666349"/>
                <a:gd name="connsiteX2" fmla="*/ 907312 w 907312"/>
                <a:gd name="connsiteY2" fmla="*/ 35433 h 1666349"/>
                <a:gd name="connsiteX0" fmla="*/ 0 w 907312"/>
                <a:gd name="connsiteY0" fmla="*/ 1635727 h 1635727"/>
                <a:gd name="connsiteX1" fmla="*/ 80187 w 907312"/>
                <a:gd name="connsiteY1" fmla="*/ 274317 h 1635727"/>
                <a:gd name="connsiteX2" fmla="*/ 907312 w 907312"/>
                <a:gd name="connsiteY2" fmla="*/ 4811 h 1635727"/>
              </a:gdLst>
              <a:ahLst/>
              <a:cxnLst>
                <a:cxn ang="0">
                  <a:pos x="connsiteX0" y="connsiteY0"/>
                </a:cxn>
                <a:cxn ang="0">
                  <a:pos x="connsiteX1" y="connsiteY1"/>
                </a:cxn>
                <a:cxn ang="0">
                  <a:pos x="connsiteX2" y="connsiteY2"/>
                </a:cxn>
              </a:cxnLst>
              <a:rect l="l" t="t" r="r" b="b"/>
              <a:pathLst>
                <a:path w="907312" h="1635727">
                  <a:moveTo>
                    <a:pt x="0" y="1635727"/>
                  </a:moveTo>
                  <a:cubicBezTo>
                    <a:pt x="631899" y="1141608"/>
                    <a:pt x="-71032" y="546136"/>
                    <a:pt x="80187" y="274317"/>
                  </a:cubicBezTo>
                  <a:cubicBezTo>
                    <a:pt x="231406" y="2498"/>
                    <a:pt x="359144" y="-12172"/>
                    <a:pt x="907312" y="4811"/>
                  </a:cubicBezTo>
                </a:path>
              </a:pathLst>
            </a:custGeom>
            <a:noFill/>
            <a:ln w="57150">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8561" y="198112"/>
              <a:ext cx="1236108" cy="369332"/>
            </a:xfrm>
            <a:prstGeom prst="rect">
              <a:avLst/>
            </a:prstGeom>
            <a:noFill/>
          </p:spPr>
          <p:txBody>
            <a:bodyPr wrap="none" rtlCol="0">
              <a:spAutoFit/>
            </a:bodyPr>
            <a:lstStyle/>
            <a:p>
              <a:r>
                <a:rPr lang="en-US" dirty="0"/>
                <a:t>The system</a:t>
              </a:r>
            </a:p>
          </p:txBody>
        </p:sp>
      </p:gr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1062" y="2364140"/>
            <a:ext cx="971262" cy="79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0014" y="3406130"/>
            <a:ext cx="1023417" cy="83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100" y="5107614"/>
            <a:ext cx="10382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116" y="5783407"/>
            <a:ext cx="1127101" cy="86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18166" y="571908"/>
            <a:ext cx="647695" cy="86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8218985" y="202576"/>
            <a:ext cx="1412694" cy="369332"/>
          </a:xfrm>
          <a:prstGeom prst="rect">
            <a:avLst/>
          </a:prstGeom>
          <a:noFill/>
        </p:spPr>
        <p:txBody>
          <a:bodyPr wrap="none" rtlCol="0">
            <a:spAutoFit/>
          </a:bodyPr>
          <a:lstStyle/>
          <a:p>
            <a:r>
              <a:rPr lang="en-US" dirty="0"/>
              <a:t>The attribute</a:t>
            </a:r>
          </a:p>
        </p:txBody>
      </p:sp>
      <p:grpSp>
        <p:nvGrpSpPr>
          <p:cNvPr id="6" name="Group 5"/>
          <p:cNvGrpSpPr/>
          <p:nvPr/>
        </p:nvGrpSpPr>
        <p:grpSpPr>
          <a:xfrm>
            <a:off x="7884579" y="565826"/>
            <a:ext cx="2391806" cy="1878596"/>
            <a:chOff x="6360579" y="565826"/>
            <a:chExt cx="2391806" cy="1878596"/>
          </a:xfrm>
        </p:grpSpPr>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3274" y="890869"/>
              <a:ext cx="1974719" cy="15535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360579" y="565826"/>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Number of species</a:t>
              </a:r>
            </a:p>
          </p:txBody>
        </p:sp>
      </p:grpSp>
      <p:grpSp>
        <p:nvGrpSpPr>
          <p:cNvPr id="8" name="Group 7"/>
          <p:cNvGrpSpPr/>
          <p:nvPr/>
        </p:nvGrpSpPr>
        <p:grpSpPr>
          <a:xfrm>
            <a:off x="7907313" y="5090147"/>
            <a:ext cx="2413225" cy="1449659"/>
            <a:chOff x="6383312" y="5090146"/>
            <a:chExt cx="2413225" cy="1449659"/>
          </a:xfrm>
        </p:grpSpPr>
        <p:pic>
          <p:nvPicPr>
            <p:cNvPr id="3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0326" y="5463547"/>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12" y="5485614"/>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6404731" y="5090146"/>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Abundance</a:t>
              </a:r>
            </a:p>
          </p:txBody>
        </p:sp>
        <p:pic>
          <p:nvPicPr>
            <p:cNvPr id="3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7616" y="5781325"/>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4731" y="6160565"/>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2358" y="6098738"/>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7877894" y="2998288"/>
            <a:ext cx="2421764" cy="1429242"/>
            <a:chOff x="6353894" y="2998288"/>
            <a:chExt cx="2421764" cy="1429242"/>
          </a:xfrm>
        </p:grpSpPr>
        <p:sp>
          <p:nvSpPr>
            <p:cNvPr id="39" name="TextBox 38"/>
            <p:cNvSpPr txBox="1"/>
            <p:nvPr/>
          </p:nvSpPr>
          <p:spPr>
            <a:xfrm>
              <a:off x="6353894" y="2998288"/>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Body size</a:t>
              </a:r>
            </a:p>
          </p:txBody>
        </p:sp>
        <p:pic>
          <p:nvPicPr>
            <p:cNvPr id="4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952" y="3511263"/>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999" y="3396313"/>
              <a:ext cx="1195659" cy="63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490" y="3890503"/>
              <a:ext cx="1009240" cy="53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27315" y="4350721"/>
            <a:ext cx="938359" cy="45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7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up)">
                                      <p:cBhvr>
                                        <p:cTn id="7" dur="500"/>
                                        <p:tgtEl>
                                          <p:spTgt spid="2048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03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3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49" grpId="0" animBg="1"/>
      <p:bldP spid="20486"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2120901" y="253082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18" name="Group 7"/>
          <p:cNvGrpSpPr>
            <a:grpSpLocks/>
          </p:cNvGrpSpPr>
          <p:nvPr/>
        </p:nvGrpSpPr>
        <p:grpSpPr bwMode="auto">
          <a:xfrm>
            <a:off x="2141538" y="2918179"/>
            <a:ext cx="1784350" cy="890587"/>
            <a:chOff x="1693" y="2776"/>
            <a:chExt cx="1124" cy="561"/>
          </a:xfrm>
        </p:grpSpPr>
        <p:sp>
          <p:nvSpPr>
            <p:cNvPr id="20522" name="Text Box 8"/>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20523" name="Line 9"/>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
          <p:cNvGrpSpPr>
            <a:grpSpLocks/>
          </p:cNvGrpSpPr>
          <p:nvPr/>
        </p:nvGrpSpPr>
        <p:grpSpPr bwMode="auto">
          <a:xfrm>
            <a:off x="1905000" y="3928266"/>
            <a:ext cx="2139950" cy="835025"/>
            <a:chOff x="1566" y="3336"/>
            <a:chExt cx="1348" cy="526"/>
          </a:xfrm>
        </p:grpSpPr>
        <p:sp>
          <p:nvSpPr>
            <p:cNvPr id="20520" name="Text Box 11"/>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20521" name="Line 12"/>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p:cNvSpPr>
            <a:spLocks noChangeArrowheads="1"/>
          </p:cNvSpPr>
          <p:nvPr/>
        </p:nvSpPr>
        <p:spPr bwMode="auto">
          <a:xfrm>
            <a:off x="1712913" y="1791153"/>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49" name="Line 9"/>
          <p:cNvSpPr>
            <a:spLocks noChangeShapeType="1"/>
          </p:cNvSpPr>
          <p:nvPr/>
        </p:nvSpPr>
        <p:spPr bwMode="auto">
          <a:xfrm>
            <a:off x="2919413" y="212284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2"/>
          <p:cNvSpPr>
            <a:spLocks noChangeShapeType="1"/>
          </p:cNvSpPr>
          <p:nvPr/>
        </p:nvSpPr>
        <p:spPr bwMode="auto">
          <a:xfrm flipH="1">
            <a:off x="2940050" y="92825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6" name="Text Box 31"/>
          <p:cNvSpPr txBox="1">
            <a:spLocks noChangeArrowheads="1"/>
          </p:cNvSpPr>
          <p:nvPr/>
        </p:nvSpPr>
        <p:spPr bwMode="auto">
          <a:xfrm>
            <a:off x="2159000" y="344057"/>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grpSp>
        <p:nvGrpSpPr>
          <p:cNvPr id="3" name="Group 2"/>
          <p:cNvGrpSpPr/>
          <p:nvPr/>
        </p:nvGrpSpPr>
        <p:grpSpPr>
          <a:xfrm>
            <a:off x="3717926" y="501174"/>
            <a:ext cx="4475711" cy="2258255"/>
            <a:chOff x="2193925" y="501173"/>
            <a:chExt cx="4475711" cy="2258255"/>
          </a:xfrm>
        </p:grpSpPr>
        <p:pic>
          <p:nvPicPr>
            <p:cNvPr id="1026" name="Picture 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0835" y="870505"/>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840836" y="501173"/>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transect</a:t>
              </a:r>
            </a:p>
          </p:txBody>
        </p:sp>
        <p:cxnSp>
          <p:nvCxnSpPr>
            <p:cNvPr id="4" name="Curved Connector 3"/>
            <p:cNvCxnSpPr>
              <a:stCxn id="17" idx="3"/>
              <a:endCxn id="19" idx="1"/>
            </p:cNvCxnSpPr>
            <p:nvPr/>
          </p:nvCxnSpPr>
          <p:spPr>
            <a:xfrm flipV="1">
              <a:off x="2193925" y="685839"/>
              <a:ext cx="2646911" cy="207358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717925" y="2584090"/>
            <a:ext cx="6703200" cy="2181904"/>
            <a:chOff x="2193925" y="2584090"/>
            <a:chExt cx="6703200" cy="2181904"/>
          </a:xfrm>
        </p:grpSpPr>
        <p:pic>
          <p:nvPicPr>
            <p:cNvPr id="205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325" y="2937194"/>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7068325" y="2584090"/>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point count</a:t>
              </a:r>
            </a:p>
          </p:txBody>
        </p:sp>
        <p:cxnSp>
          <p:nvCxnSpPr>
            <p:cNvPr id="26" name="Curved Connector 25"/>
            <p:cNvCxnSpPr>
              <a:stCxn id="17" idx="3"/>
              <a:endCxn id="22" idx="1"/>
            </p:cNvCxnSpPr>
            <p:nvPr/>
          </p:nvCxnSpPr>
          <p:spPr>
            <a:xfrm>
              <a:off x="2193925" y="2759428"/>
              <a:ext cx="4874400" cy="93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717926" y="2759428"/>
            <a:ext cx="4568715" cy="3665162"/>
            <a:chOff x="2193925" y="2759428"/>
            <a:chExt cx="4568715" cy="3665162"/>
          </a:xfrm>
        </p:grpSpPr>
        <p:pic>
          <p:nvPicPr>
            <p:cNvPr id="2050" name="Picture 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985" y="4595790"/>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4933840" y="4219197"/>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quadrat</a:t>
              </a:r>
            </a:p>
          </p:txBody>
        </p:sp>
        <p:cxnSp>
          <p:nvCxnSpPr>
            <p:cNvPr id="27" name="Curved Connector 26"/>
            <p:cNvCxnSpPr>
              <a:stCxn id="17" idx="3"/>
              <a:endCxn id="20" idx="1"/>
            </p:cNvCxnSpPr>
            <p:nvPr/>
          </p:nvCxnSpPr>
          <p:spPr>
            <a:xfrm>
              <a:off x="2193925" y="2759428"/>
              <a:ext cx="2739915" cy="164443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5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6">
            <a:extLst>
              <a:ext uri="{FF2B5EF4-FFF2-40B4-BE49-F238E27FC236}">
                <a16:creationId xmlns:a16="http://schemas.microsoft.com/office/drawing/2014/main" id="{93A406AB-3B8A-4546-B556-B25C1599DB09}"/>
              </a:ext>
            </a:extLst>
          </p:cNvPr>
          <p:cNvSpPr txBox="1">
            <a:spLocks noChangeArrowheads="1"/>
          </p:cNvSpPr>
          <p:nvPr/>
        </p:nvSpPr>
        <p:spPr bwMode="auto">
          <a:xfrm>
            <a:off x="1909902" y="283806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54" name="Group 7">
            <a:extLst>
              <a:ext uri="{FF2B5EF4-FFF2-40B4-BE49-F238E27FC236}">
                <a16:creationId xmlns:a16="http://schemas.microsoft.com/office/drawing/2014/main" id="{61324620-68D7-4141-8419-8827B56B59AE}"/>
              </a:ext>
            </a:extLst>
          </p:cNvPr>
          <p:cNvGrpSpPr>
            <a:grpSpLocks/>
          </p:cNvGrpSpPr>
          <p:nvPr/>
        </p:nvGrpSpPr>
        <p:grpSpPr bwMode="auto">
          <a:xfrm>
            <a:off x="1930540" y="3225418"/>
            <a:ext cx="1784350" cy="890587"/>
            <a:chOff x="1693" y="2776"/>
            <a:chExt cx="1124" cy="561"/>
          </a:xfrm>
        </p:grpSpPr>
        <p:sp>
          <p:nvSpPr>
            <p:cNvPr id="55" name="Text Box 8">
              <a:extLst>
                <a:ext uri="{FF2B5EF4-FFF2-40B4-BE49-F238E27FC236}">
                  <a16:creationId xmlns:a16="http://schemas.microsoft.com/office/drawing/2014/main" id="{222840E3-263E-4EB6-AED9-E834FB00376E}"/>
                </a:ext>
              </a:extLst>
            </p:cNvPr>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56" name="Line 9">
              <a:extLst>
                <a:ext uri="{FF2B5EF4-FFF2-40B4-BE49-F238E27FC236}">
                  <a16:creationId xmlns:a16="http://schemas.microsoft.com/office/drawing/2014/main" id="{8029BB58-0B52-44A8-9DB8-EF4967613980}"/>
                </a:ext>
              </a:extLst>
            </p:cNvPr>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 name="Rectangle 56">
            <a:extLst>
              <a:ext uri="{FF2B5EF4-FFF2-40B4-BE49-F238E27FC236}">
                <a16:creationId xmlns:a16="http://schemas.microsoft.com/office/drawing/2014/main" id="{77E8C849-4A89-4F4E-99EB-8F6B01C106B3}"/>
              </a:ext>
            </a:extLst>
          </p:cNvPr>
          <p:cNvSpPr>
            <a:spLocks noChangeArrowheads="1"/>
          </p:cNvSpPr>
          <p:nvPr/>
        </p:nvSpPr>
        <p:spPr bwMode="auto">
          <a:xfrm>
            <a:off x="1501915" y="2098392"/>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58" name="Line 9">
            <a:extLst>
              <a:ext uri="{FF2B5EF4-FFF2-40B4-BE49-F238E27FC236}">
                <a16:creationId xmlns:a16="http://schemas.microsoft.com/office/drawing/2014/main" id="{2F2E6FC1-CAD9-4DE2-A7B6-35D822F0D7BC}"/>
              </a:ext>
            </a:extLst>
          </p:cNvPr>
          <p:cNvSpPr>
            <a:spLocks noChangeShapeType="1"/>
          </p:cNvSpPr>
          <p:nvPr/>
        </p:nvSpPr>
        <p:spPr bwMode="auto">
          <a:xfrm>
            <a:off x="2708415" y="243008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62">
            <a:extLst>
              <a:ext uri="{FF2B5EF4-FFF2-40B4-BE49-F238E27FC236}">
                <a16:creationId xmlns:a16="http://schemas.microsoft.com/office/drawing/2014/main" id="{A17BC5B7-605E-4B97-B708-2C3FFAAB0C5F}"/>
              </a:ext>
            </a:extLst>
          </p:cNvPr>
          <p:cNvSpPr>
            <a:spLocks noChangeShapeType="1"/>
          </p:cNvSpPr>
          <p:nvPr/>
        </p:nvSpPr>
        <p:spPr bwMode="auto">
          <a:xfrm flipH="1">
            <a:off x="2729052" y="123549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1">
            <a:extLst>
              <a:ext uri="{FF2B5EF4-FFF2-40B4-BE49-F238E27FC236}">
                <a16:creationId xmlns:a16="http://schemas.microsoft.com/office/drawing/2014/main" id="{017F598A-971B-4439-BEB1-7B0A00A2DDAE}"/>
              </a:ext>
            </a:extLst>
          </p:cNvPr>
          <p:cNvSpPr txBox="1">
            <a:spLocks noChangeArrowheads="1"/>
          </p:cNvSpPr>
          <p:nvPr/>
        </p:nvSpPr>
        <p:spPr bwMode="auto">
          <a:xfrm>
            <a:off x="1948002" y="651296"/>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cxnSp>
        <p:nvCxnSpPr>
          <p:cNvPr id="61" name="Curved Connector 27">
            <a:extLst>
              <a:ext uri="{FF2B5EF4-FFF2-40B4-BE49-F238E27FC236}">
                <a16:creationId xmlns:a16="http://schemas.microsoft.com/office/drawing/2014/main" id="{ED76BD4F-669E-4825-90F5-6E9505129687}"/>
              </a:ext>
            </a:extLst>
          </p:cNvPr>
          <p:cNvCxnSpPr>
            <a:stCxn id="55" idx="3"/>
          </p:cNvCxnSpPr>
          <p:nvPr/>
        </p:nvCxnSpPr>
        <p:spPr>
          <a:xfrm flipV="1">
            <a:off x="3714890" y="2166773"/>
            <a:ext cx="2746187" cy="17206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9CE2F04-349F-49E2-B78E-B07B81819507}"/>
              </a:ext>
            </a:extLst>
          </p:cNvPr>
          <p:cNvGrpSpPr/>
          <p:nvPr/>
        </p:nvGrpSpPr>
        <p:grpSpPr>
          <a:xfrm>
            <a:off x="3714890" y="3887405"/>
            <a:ext cx="3800486" cy="2306755"/>
            <a:chOff x="3714890" y="3887405"/>
            <a:chExt cx="3800486" cy="2306755"/>
          </a:xfrm>
        </p:grpSpPr>
        <p:pic>
          <p:nvPicPr>
            <p:cNvPr id="63" name="Picture 3">
              <a:extLst>
                <a:ext uri="{FF2B5EF4-FFF2-40B4-BE49-F238E27FC236}">
                  <a16:creationId xmlns:a16="http://schemas.microsoft.com/office/drawing/2014/main" id="{BB9F4578-5D5F-4100-944D-0EC299D4C5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4874" y="4363650"/>
              <a:ext cx="2410502" cy="1830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urved Connector 29">
              <a:extLst>
                <a:ext uri="{FF2B5EF4-FFF2-40B4-BE49-F238E27FC236}">
                  <a16:creationId xmlns:a16="http://schemas.microsoft.com/office/drawing/2014/main" id="{2851A1CC-0158-4ECF-8B9D-7CA7DE998618}"/>
                </a:ext>
              </a:extLst>
            </p:cNvPr>
            <p:cNvCxnSpPr>
              <a:stCxn id="55" idx="3"/>
              <a:endCxn id="63" idx="1"/>
            </p:cNvCxnSpPr>
            <p:nvPr/>
          </p:nvCxnSpPr>
          <p:spPr>
            <a:xfrm>
              <a:off x="3714890" y="3887405"/>
              <a:ext cx="1389984" cy="13915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EC3904D-B395-4095-87CA-5904FD483F6F}"/>
              </a:ext>
            </a:extLst>
          </p:cNvPr>
          <p:cNvGrpSpPr/>
          <p:nvPr/>
        </p:nvGrpSpPr>
        <p:grpSpPr>
          <a:xfrm>
            <a:off x="3714890" y="3236975"/>
            <a:ext cx="5316500" cy="1285875"/>
            <a:chOff x="3714890" y="2929735"/>
            <a:chExt cx="5316500" cy="1285875"/>
          </a:xfrm>
        </p:grpSpPr>
        <p:pic>
          <p:nvPicPr>
            <p:cNvPr id="66" name="Picture 4">
              <a:extLst>
                <a:ext uri="{FF2B5EF4-FFF2-40B4-BE49-F238E27FC236}">
                  <a16:creationId xmlns:a16="http://schemas.microsoft.com/office/drawing/2014/main" id="{98D52141-DEAB-48DA-8A92-5D4937136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540" y="2929735"/>
              <a:ext cx="184785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Curved Connector 37">
              <a:extLst>
                <a:ext uri="{FF2B5EF4-FFF2-40B4-BE49-F238E27FC236}">
                  <a16:creationId xmlns:a16="http://schemas.microsoft.com/office/drawing/2014/main" id="{9FDB3BD6-A975-4E85-8D75-9DE9CB7A1498}"/>
                </a:ext>
              </a:extLst>
            </p:cNvPr>
            <p:cNvCxnSpPr>
              <a:stCxn id="55" idx="3"/>
              <a:endCxn id="66" idx="1"/>
            </p:cNvCxnSpPr>
            <p:nvPr/>
          </p:nvCxnSpPr>
          <p:spPr>
            <a:xfrm flipV="1">
              <a:off x="3714890" y="3572673"/>
              <a:ext cx="3468650" cy="3147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8" name="Group 10">
            <a:extLst>
              <a:ext uri="{FF2B5EF4-FFF2-40B4-BE49-F238E27FC236}">
                <a16:creationId xmlns:a16="http://schemas.microsoft.com/office/drawing/2014/main" id="{568EA8D1-17B6-4548-9B33-07D0389F3FCB}"/>
              </a:ext>
            </a:extLst>
          </p:cNvPr>
          <p:cNvGrpSpPr>
            <a:grpSpLocks/>
          </p:cNvGrpSpPr>
          <p:nvPr/>
        </p:nvGrpSpPr>
        <p:grpSpPr bwMode="auto">
          <a:xfrm>
            <a:off x="1694002" y="4158695"/>
            <a:ext cx="2139950" cy="835025"/>
            <a:chOff x="1566" y="3336"/>
            <a:chExt cx="1348" cy="526"/>
          </a:xfrm>
        </p:grpSpPr>
        <p:sp>
          <p:nvSpPr>
            <p:cNvPr id="69" name="Text Box 11">
              <a:extLst>
                <a:ext uri="{FF2B5EF4-FFF2-40B4-BE49-F238E27FC236}">
                  <a16:creationId xmlns:a16="http://schemas.microsoft.com/office/drawing/2014/main" id="{CF8ECEC5-E241-4AF6-9C69-1B79F4FDFB51}"/>
                </a:ext>
              </a:extLst>
            </p:cNvPr>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70" name="Line 12">
              <a:extLst>
                <a:ext uri="{FF2B5EF4-FFF2-40B4-BE49-F238E27FC236}">
                  <a16:creationId xmlns:a16="http://schemas.microsoft.com/office/drawing/2014/main" id="{E0009C90-E27B-4614-AD19-4D961FD0F5D3}"/>
                </a:ext>
              </a:extLst>
            </p:cNvPr>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 name="Group 19">
            <a:extLst>
              <a:ext uri="{FF2B5EF4-FFF2-40B4-BE49-F238E27FC236}">
                <a16:creationId xmlns:a16="http://schemas.microsoft.com/office/drawing/2014/main" id="{8FFCDB84-BB6D-489E-83CF-0623615DE897}"/>
              </a:ext>
            </a:extLst>
          </p:cNvPr>
          <p:cNvGrpSpPr>
            <a:grpSpLocks/>
          </p:cNvGrpSpPr>
          <p:nvPr/>
        </p:nvGrpSpPr>
        <p:grpSpPr bwMode="auto">
          <a:xfrm>
            <a:off x="6420492" y="705057"/>
            <a:ext cx="3027397" cy="2309673"/>
            <a:chOff x="2962" y="96"/>
            <a:chExt cx="2525" cy="1587"/>
          </a:xfrm>
        </p:grpSpPr>
        <p:sp>
          <p:nvSpPr>
            <p:cNvPr id="72" name="Line 20">
              <a:extLst>
                <a:ext uri="{FF2B5EF4-FFF2-40B4-BE49-F238E27FC236}">
                  <a16:creationId xmlns:a16="http://schemas.microsoft.com/office/drawing/2014/main" id="{419929C6-EB15-4526-9DE6-C6702500EAD2}"/>
                </a:ext>
              </a:extLst>
            </p:cNvPr>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3" name="Line 21">
              <a:extLst>
                <a:ext uri="{FF2B5EF4-FFF2-40B4-BE49-F238E27FC236}">
                  <a16:creationId xmlns:a16="http://schemas.microsoft.com/office/drawing/2014/main" id="{D68071CB-411C-4DB0-9ADA-501EBAD46C29}"/>
                </a:ext>
              </a:extLst>
            </p:cNvPr>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4" name="Line 22">
              <a:extLst>
                <a:ext uri="{FF2B5EF4-FFF2-40B4-BE49-F238E27FC236}">
                  <a16:creationId xmlns:a16="http://schemas.microsoft.com/office/drawing/2014/main" id="{0DD0D149-4EA1-4E15-B971-CDCA69BD557B}"/>
                </a:ext>
              </a:extLst>
            </p:cNvPr>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5" name="Line 23">
              <a:extLst>
                <a:ext uri="{FF2B5EF4-FFF2-40B4-BE49-F238E27FC236}">
                  <a16:creationId xmlns:a16="http://schemas.microsoft.com/office/drawing/2014/main" id="{4C33F81E-C517-415E-A208-42D078D962B6}"/>
                </a:ext>
              </a:extLst>
            </p:cNvPr>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6" name="Line 24">
              <a:extLst>
                <a:ext uri="{FF2B5EF4-FFF2-40B4-BE49-F238E27FC236}">
                  <a16:creationId xmlns:a16="http://schemas.microsoft.com/office/drawing/2014/main" id="{8326984E-0AED-4178-976D-097D6615FA27}"/>
                </a:ext>
              </a:extLst>
            </p:cNvPr>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7" name="Line 25">
              <a:extLst>
                <a:ext uri="{FF2B5EF4-FFF2-40B4-BE49-F238E27FC236}">
                  <a16:creationId xmlns:a16="http://schemas.microsoft.com/office/drawing/2014/main" id="{5A49141D-E357-4135-A501-485126AA309E}"/>
                </a:ext>
              </a:extLst>
            </p:cNvPr>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78" name="Group 27">
              <a:extLst>
                <a:ext uri="{FF2B5EF4-FFF2-40B4-BE49-F238E27FC236}">
                  <a16:creationId xmlns:a16="http://schemas.microsoft.com/office/drawing/2014/main" id="{FFEE7561-2659-46D9-BA40-7BFFB7AEFE22}"/>
                </a:ext>
              </a:extLst>
            </p:cNvPr>
            <p:cNvGrpSpPr>
              <a:grpSpLocks/>
            </p:cNvGrpSpPr>
            <p:nvPr/>
          </p:nvGrpSpPr>
          <p:grpSpPr bwMode="auto">
            <a:xfrm>
              <a:off x="2962" y="96"/>
              <a:ext cx="510" cy="1584"/>
              <a:chOff x="1170" y="1104"/>
              <a:chExt cx="510" cy="1584"/>
            </a:xfrm>
          </p:grpSpPr>
          <p:sp>
            <p:nvSpPr>
              <p:cNvPr id="79" name="Line 28">
                <a:extLst>
                  <a:ext uri="{FF2B5EF4-FFF2-40B4-BE49-F238E27FC236}">
                    <a16:creationId xmlns:a16="http://schemas.microsoft.com/office/drawing/2014/main" id="{A8318A3A-277F-4F64-B712-05FDDFA54F21}"/>
                  </a:ext>
                </a:extLst>
              </p:cNvPr>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80" name="Text Box 29">
                <a:extLst>
                  <a:ext uri="{FF2B5EF4-FFF2-40B4-BE49-F238E27FC236}">
                    <a16:creationId xmlns:a16="http://schemas.microsoft.com/office/drawing/2014/main" id="{DC430EAF-EA15-4367-857A-84FAF17D706F}"/>
                  </a:ext>
                </a:extLst>
              </p:cNvPr>
              <p:cNvSpPr txBox="1">
                <a:spLocks noChangeArrowheads="1"/>
              </p:cNvSpPr>
              <p:nvPr/>
            </p:nvSpPr>
            <p:spPr bwMode="auto">
              <a:xfrm rot="-5400000">
                <a:off x="754" y="1594"/>
                <a:ext cx="10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Species richness</a:t>
                </a:r>
                <a:endParaRPr lang="en-CA" sz="1800" dirty="0"/>
              </a:p>
            </p:txBody>
          </p:sp>
          <p:sp>
            <p:nvSpPr>
              <p:cNvPr id="81" name="Line 30">
                <a:extLst>
                  <a:ext uri="{FF2B5EF4-FFF2-40B4-BE49-F238E27FC236}">
                    <a16:creationId xmlns:a16="http://schemas.microsoft.com/office/drawing/2014/main" id="{C88DF3B5-1D2B-46AA-9675-CCAD712AE161}"/>
                  </a:ext>
                </a:extLst>
              </p:cNvPr>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2" name="Line 31">
                <a:extLst>
                  <a:ext uri="{FF2B5EF4-FFF2-40B4-BE49-F238E27FC236}">
                    <a16:creationId xmlns:a16="http://schemas.microsoft.com/office/drawing/2014/main" id="{1F7EC530-CB6D-4A8B-93A7-8BAC0E8431CF}"/>
                  </a:ext>
                </a:extLst>
              </p:cNvPr>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3" name="Line 32">
                <a:extLst>
                  <a:ext uri="{FF2B5EF4-FFF2-40B4-BE49-F238E27FC236}">
                    <a16:creationId xmlns:a16="http://schemas.microsoft.com/office/drawing/2014/main" id="{9CD66654-0C17-41A6-94EA-BD6D35320921}"/>
                  </a:ext>
                </a:extLst>
              </p:cNvPr>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4" name="Line 33">
                <a:extLst>
                  <a:ext uri="{FF2B5EF4-FFF2-40B4-BE49-F238E27FC236}">
                    <a16:creationId xmlns:a16="http://schemas.microsoft.com/office/drawing/2014/main" id="{C36DD0B1-FF23-4722-9C4C-E005553E5522}"/>
                  </a:ext>
                </a:extLst>
              </p:cNvPr>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5" name="Line 34">
                <a:extLst>
                  <a:ext uri="{FF2B5EF4-FFF2-40B4-BE49-F238E27FC236}">
                    <a16:creationId xmlns:a16="http://schemas.microsoft.com/office/drawing/2014/main" id="{4CD0FEFA-7F7D-43DC-B973-BDA4FA7C8E31}"/>
                  </a:ext>
                </a:extLst>
              </p:cNvPr>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86" name="Rectangle 18">
            <a:extLst>
              <a:ext uri="{FF2B5EF4-FFF2-40B4-BE49-F238E27FC236}">
                <a16:creationId xmlns:a16="http://schemas.microsoft.com/office/drawing/2014/main" id="{668E6F29-1A7A-4B87-A68F-9E9BFBD0B3B9}"/>
              </a:ext>
            </a:extLst>
          </p:cNvPr>
          <p:cNvSpPr>
            <a:spLocks noChangeArrowheads="1"/>
          </p:cNvSpPr>
          <p:nvPr/>
        </p:nvSpPr>
        <p:spPr bwMode="auto">
          <a:xfrm>
            <a:off x="7152367" y="2230221"/>
            <a:ext cx="57551" cy="6985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dirty="0"/>
          </a:p>
        </p:txBody>
      </p:sp>
      <p:sp>
        <p:nvSpPr>
          <p:cNvPr id="87" name="Rectangle 35">
            <a:extLst>
              <a:ext uri="{FF2B5EF4-FFF2-40B4-BE49-F238E27FC236}">
                <a16:creationId xmlns:a16="http://schemas.microsoft.com/office/drawing/2014/main" id="{6A5BD232-8492-4F55-9D37-40BD93C1B59F}"/>
              </a:ext>
            </a:extLst>
          </p:cNvPr>
          <p:cNvSpPr>
            <a:spLocks noChangeArrowheads="1"/>
          </p:cNvSpPr>
          <p:nvPr/>
        </p:nvSpPr>
        <p:spPr bwMode="auto">
          <a:xfrm>
            <a:off x="7498012" y="1822782"/>
            <a:ext cx="57551" cy="6985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dirty="0"/>
          </a:p>
        </p:txBody>
      </p:sp>
      <p:grpSp>
        <p:nvGrpSpPr>
          <p:cNvPr id="88" name="Group 87">
            <a:extLst>
              <a:ext uri="{FF2B5EF4-FFF2-40B4-BE49-F238E27FC236}">
                <a16:creationId xmlns:a16="http://schemas.microsoft.com/office/drawing/2014/main" id="{448CD9FC-6062-4F10-AAC5-24C5B31537DA}"/>
              </a:ext>
            </a:extLst>
          </p:cNvPr>
          <p:cNvGrpSpPr/>
          <p:nvPr/>
        </p:nvGrpSpPr>
        <p:grpSpPr>
          <a:xfrm>
            <a:off x="7855409" y="628857"/>
            <a:ext cx="1586563" cy="1724019"/>
            <a:chOff x="4216314" y="1533326"/>
            <a:chExt cx="2100695" cy="1880539"/>
          </a:xfrm>
        </p:grpSpPr>
        <p:sp>
          <p:nvSpPr>
            <p:cNvPr id="89" name="Rectangle 36">
              <a:extLst>
                <a:ext uri="{FF2B5EF4-FFF2-40B4-BE49-F238E27FC236}">
                  <a16:creationId xmlns:a16="http://schemas.microsoft.com/office/drawing/2014/main" id="{EC584B3B-2ADB-42E9-804C-C22168B24169}"/>
                </a:ext>
              </a:extLst>
            </p:cNvPr>
            <p:cNvSpPr>
              <a:spLocks noChangeArrowheads="1"/>
            </p:cNvSpPr>
            <p:nvPr/>
          </p:nvSpPr>
          <p:spPr bwMode="auto">
            <a:xfrm>
              <a:off x="4673514" y="15333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0" name="Rectangle 37">
              <a:extLst>
                <a:ext uri="{FF2B5EF4-FFF2-40B4-BE49-F238E27FC236}">
                  <a16:creationId xmlns:a16="http://schemas.microsoft.com/office/drawing/2014/main" id="{CE1ACDB1-D02E-4796-A19B-C1FC628DD530}"/>
                </a:ext>
              </a:extLst>
            </p:cNvPr>
            <p:cNvSpPr>
              <a:spLocks noChangeArrowheads="1"/>
            </p:cNvSpPr>
            <p:nvPr/>
          </p:nvSpPr>
          <p:spPr bwMode="auto">
            <a:xfrm>
              <a:off x="5130714" y="23715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1" name="Rectangle 38">
              <a:extLst>
                <a:ext uri="{FF2B5EF4-FFF2-40B4-BE49-F238E27FC236}">
                  <a16:creationId xmlns:a16="http://schemas.microsoft.com/office/drawing/2014/main" id="{D701DCC5-CD03-44CC-9EAB-66C0BD0B3564}"/>
                </a:ext>
              </a:extLst>
            </p:cNvPr>
            <p:cNvSpPr>
              <a:spLocks noChangeArrowheads="1"/>
            </p:cNvSpPr>
            <p:nvPr/>
          </p:nvSpPr>
          <p:spPr bwMode="auto">
            <a:xfrm>
              <a:off x="4216314" y="24477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2" name="Rectangle 41">
              <a:extLst>
                <a:ext uri="{FF2B5EF4-FFF2-40B4-BE49-F238E27FC236}">
                  <a16:creationId xmlns:a16="http://schemas.microsoft.com/office/drawing/2014/main" id="{CB924A5C-1506-44DE-965F-2EB5146DB58F}"/>
                </a:ext>
              </a:extLst>
            </p:cNvPr>
            <p:cNvSpPr>
              <a:spLocks noChangeArrowheads="1"/>
            </p:cNvSpPr>
            <p:nvPr/>
          </p:nvSpPr>
          <p:spPr bwMode="auto">
            <a:xfrm>
              <a:off x="5664114" y="28287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3" name="Rectangle 42">
              <a:extLst>
                <a:ext uri="{FF2B5EF4-FFF2-40B4-BE49-F238E27FC236}">
                  <a16:creationId xmlns:a16="http://schemas.microsoft.com/office/drawing/2014/main" id="{43E3EA48-3D2E-463A-B02A-68A61CE35299}"/>
                </a:ext>
              </a:extLst>
            </p:cNvPr>
            <p:cNvSpPr>
              <a:spLocks noChangeArrowheads="1"/>
            </p:cNvSpPr>
            <p:nvPr/>
          </p:nvSpPr>
          <p:spPr bwMode="auto">
            <a:xfrm>
              <a:off x="6240809" y="3337665"/>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sp>
        <p:nvSpPr>
          <p:cNvPr id="94" name="Freeform 43">
            <a:extLst>
              <a:ext uri="{FF2B5EF4-FFF2-40B4-BE49-F238E27FC236}">
                <a16:creationId xmlns:a16="http://schemas.microsoft.com/office/drawing/2014/main" id="{5924F0D8-791D-46B6-B4BF-F7BB60BCCFD5}"/>
              </a:ext>
            </a:extLst>
          </p:cNvPr>
          <p:cNvSpPr>
            <a:spLocks/>
          </p:cNvSpPr>
          <p:nvPr/>
        </p:nvSpPr>
        <p:spPr bwMode="auto">
          <a:xfrm>
            <a:off x="7000205" y="476457"/>
            <a:ext cx="2474672" cy="1897803"/>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4" h="1304">
                <a:moveTo>
                  <a:pt x="0" y="1296"/>
                </a:moveTo>
                <a:cubicBezTo>
                  <a:pt x="36" y="1300"/>
                  <a:pt x="72" y="1304"/>
                  <a:pt x="144" y="1248"/>
                </a:cubicBezTo>
                <a:cubicBezTo>
                  <a:pt x="216" y="1192"/>
                  <a:pt x="312" y="1064"/>
                  <a:pt x="432" y="960"/>
                </a:cubicBezTo>
                <a:cubicBezTo>
                  <a:pt x="552" y="856"/>
                  <a:pt x="768" y="768"/>
                  <a:pt x="864" y="624"/>
                </a:cubicBezTo>
                <a:cubicBezTo>
                  <a:pt x="960" y="480"/>
                  <a:pt x="960" y="184"/>
                  <a:pt x="1008" y="96"/>
                </a:cubicBezTo>
                <a:cubicBezTo>
                  <a:pt x="1056" y="8"/>
                  <a:pt x="1096" y="0"/>
                  <a:pt x="1152" y="96"/>
                </a:cubicBezTo>
                <a:cubicBezTo>
                  <a:pt x="1208" y="192"/>
                  <a:pt x="1256" y="520"/>
                  <a:pt x="1344" y="672"/>
                </a:cubicBezTo>
                <a:cubicBezTo>
                  <a:pt x="1432" y="824"/>
                  <a:pt x="1560" y="904"/>
                  <a:pt x="1680" y="1008"/>
                </a:cubicBezTo>
                <a:cubicBezTo>
                  <a:pt x="1800" y="1112"/>
                  <a:pt x="1932" y="1204"/>
                  <a:pt x="2064" y="1296"/>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Tree>
    <p:extLst>
      <p:ext uri="{BB962C8B-B14F-4D97-AF65-F5344CB8AC3E}">
        <p14:creationId xmlns:p14="http://schemas.microsoft.com/office/powerpoint/2010/main" val="278063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left)">
                                      <p:cBhvr>
                                        <p:cTn id="23" dur="500"/>
                                        <p:tgtEl>
                                          <p:spTgt spid="8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6">
            <a:extLst>
              <a:ext uri="{FF2B5EF4-FFF2-40B4-BE49-F238E27FC236}">
                <a16:creationId xmlns:a16="http://schemas.microsoft.com/office/drawing/2014/main" id="{B0A0442F-D241-4DC9-B56A-041C10E2269B}"/>
              </a:ext>
            </a:extLst>
          </p:cNvPr>
          <p:cNvSpPr txBox="1">
            <a:spLocks noChangeArrowheads="1"/>
          </p:cNvSpPr>
          <p:nvPr/>
        </p:nvSpPr>
        <p:spPr bwMode="auto">
          <a:xfrm>
            <a:off x="1679425" y="2584090"/>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41" name="Group 7">
            <a:extLst>
              <a:ext uri="{FF2B5EF4-FFF2-40B4-BE49-F238E27FC236}">
                <a16:creationId xmlns:a16="http://schemas.microsoft.com/office/drawing/2014/main" id="{770AB627-7B4F-46EA-84BA-3B9FFE31720D}"/>
              </a:ext>
            </a:extLst>
          </p:cNvPr>
          <p:cNvGrpSpPr>
            <a:grpSpLocks/>
          </p:cNvGrpSpPr>
          <p:nvPr/>
        </p:nvGrpSpPr>
        <p:grpSpPr bwMode="auto">
          <a:xfrm>
            <a:off x="1700063" y="2971440"/>
            <a:ext cx="1784350" cy="890587"/>
            <a:chOff x="1693" y="2776"/>
            <a:chExt cx="1124" cy="561"/>
          </a:xfrm>
        </p:grpSpPr>
        <p:sp>
          <p:nvSpPr>
            <p:cNvPr id="42" name="Text Box 8">
              <a:extLst>
                <a:ext uri="{FF2B5EF4-FFF2-40B4-BE49-F238E27FC236}">
                  <a16:creationId xmlns:a16="http://schemas.microsoft.com/office/drawing/2014/main" id="{70661597-F9C5-4F12-9496-FE74B9983C97}"/>
                </a:ext>
              </a:extLst>
            </p:cNvPr>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43" name="Line 9">
              <a:extLst>
                <a:ext uri="{FF2B5EF4-FFF2-40B4-BE49-F238E27FC236}">
                  <a16:creationId xmlns:a16="http://schemas.microsoft.com/office/drawing/2014/main" id="{37B8433B-D67F-4AFF-B609-08E0ADCD4056}"/>
                </a:ext>
              </a:extLst>
            </p:cNvPr>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 name="Text Box 11">
            <a:extLst>
              <a:ext uri="{FF2B5EF4-FFF2-40B4-BE49-F238E27FC236}">
                <a16:creationId xmlns:a16="http://schemas.microsoft.com/office/drawing/2014/main" id="{D166DDA3-C91C-4DAC-B189-B27F24EC3737}"/>
              </a:ext>
            </a:extLst>
          </p:cNvPr>
          <p:cNvSpPr txBox="1">
            <a:spLocks noChangeArrowheads="1"/>
          </p:cNvSpPr>
          <p:nvPr/>
        </p:nvSpPr>
        <p:spPr bwMode="auto">
          <a:xfrm>
            <a:off x="1463525" y="5079287"/>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45" name="Rectangle 44">
            <a:extLst>
              <a:ext uri="{FF2B5EF4-FFF2-40B4-BE49-F238E27FC236}">
                <a16:creationId xmlns:a16="http://schemas.microsoft.com/office/drawing/2014/main" id="{7457E8D1-AC63-4121-8FE3-DD26CFAA9BDE}"/>
              </a:ext>
            </a:extLst>
          </p:cNvPr>
          <p:cNvSpPr>
            <a:spLocks noChangeArrowheads="1"/>
          </p:cNvSpPr>
          <p:nvPr/>
        </p:nvSpPr>
        <p:spPr bwMode="auto">
          <a:xfrm>
            <a:off x="1271438" y="1844414"/>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46" name="Line 9">
            <a:extLst>
              <a:ext uri="{FF2B5EF4-FFF2-40B4-BE49-F238E27FC236}">
                <a16:creationId xmlns:a16="http://schemas.microsoft.com/office/drawing/2014/main" id="{B74EBBCD-BA9C-4CCA-AF12-894B6B4AEDE0}"/>
              </a:ext>
            </a:extLst>
          </p:cNvPr>
          <p:cNvSpPr>
            <a:spLocks noChangeShapeType="1"/>
          </p:cNvSpPr>
          <p:nvPr/>
        </p:nvSpPr>
        <p:spPr bwMode="auto">
          <a:xfrm>
            <a:off x="2477938" y="2176102"/>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62">
            <a:extLst>
              <a:ext uri="{FF2B5EF4-FFF2-40B4-BE49-F238E27FC236}">
                <a16:creationId xmlns:a16="http://schemas.microsoft.com/office/drawing/2014/main" id="{AB38150F-FD8E-4D87-AA85-9288A6695BFD}"/>
              </a:ext>
            </a:extLst>
          </p:cNvPr>
          <p:cNvSpPr>
            <a:spLocks noChangeShapeType="1"/>
          </p:cNvSpPr>
          <p:nvPr/>
        </p:nvSpPr>
        <p:spPr bwMode="auto">
          <a:xfrm flipH="1">
            <a:off x="2498575" y="981518"/>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Text Box 31">
            <a:extLst>
              <a:ext uri="{FF2B5EF4-FFF2-40B4-BE49-F238E27FC236}">
                <a16:creationId xmlns:a16="http://schemas.microsoft.com/office/drawing/2014/main" id="{5D600582-5B79-4C2D-8DDD-2722E75CA074}"/>
              </a:ext>
            </a:extLst>
          </p:cNvPr>
          <p:cNvSpPr txBox="1">
            <a:spLocks noChangeArrowheads="1"/>
          </p:cNvSpPr>
          <p:nvPr/>
        </p:nvSpPr>
        <p:spPr bwMode="auto">
          <a:xfrm>
            <a:off x="1717525" y="397318"/>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sp>
        <p:nvSpPr>
          <p:cNvPr id="50" name="Line 12">
            <a:extLst>
              <a:ext uri="{FF2B5EF4-FFF2-40B4-BE49-F238E27FC236}">
                <a16:creationId xmlns:a16="http://schemas.microsoft.com/office/drawing/2014/main" id="{559F6899-2AC7-40AD-B946-FDB60317BD98}"/>
              </a:ext>
            </a:extLst>
          </p:cNvPr>
          <p:cNvSpPr>
            <a:spLocks noChangeShapeType="1"/>
          </p:cNvSpPr>
          <p:nvPr/>
        </p:nvSpPr>
        <p:spPr bwMode="auto">
          <a:xfrm>
            <a:off x="2470007" y="3866437"/>
            <a:ext cx="0" cy="13049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rc 50">
            <a:extLst>
              <a:ext uri="{FF2B5EF4-FFF2-40B4-BE49-F238E27FC236}">
                <a16:creationId xmlns:a16="http://schemas.microsoft.com/office/drawing/2014/main" id="{25E06543-DD4D-4A69-B4B9-084FCC4E8087}"/>
              </a:ext>
            </a:extLst>
          </p:cNvPr>
          <p:cNvSpPr/>
          <p:nvPr/>
        </p:nvSpPr>
        <p:spPr>
          <a:xfrm flipH="1">
            <a:off x="2432588" y="3876787"/>
            <a:ext cx="1109662" cy="1202500"/>
          </a:xfrm>
          <a:prstGeom prst="arc">
            <a:avLst>
              <a:gd name="adj1" fmla="val 1499723"/>
              <a:gd name="adj2" fmla="val 19917237"/>
            </a:avLst>
          </a:prstGeom>
          <a:ln w="38100">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2" name="Text Box 11">
            <a:extLst>
              <a:ext uri="{FF2B5EF4-FFF2-40B4-BE49-F238E27FC236}">
                <a16:creationId xmlns:a16="http://schemas.microsoft.com/office/drawing/2014/main" id="{6665866F-667F-4D17-82F4-CAD2688CC2B7}"/>
              </a:ext>
            </a:extLst>
          </p:cNvPr>
          <p:cNvSpPr txBox="1">
            <a:spLocks noChangeArrowheads="1"/>
          </p:cNvSpPr>
          <p:nvPr/>
        </p:nvSpPr>
        <p:spPr bwMode="auto">
          <a:xfrm>
            <a:off x="3185009" y="4195733"/>
            <a:ext cx="714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dirty="0">
                <a:effectLst>
                  <a:glow rad="63500">
                    <a:schemeClr val="accent2">
                      <a:satMod val="175000"/>
                      <a:alpha val="40000"/>
                    </a:schemeClr>
                  </a:glow>
                </a:effectLst>
                <a:latin typeface="Times New Roman" pitchFamily="18" charset="0"/>
              </a:rPr>
              <a:t>Collect more data</a:t>
            </a:r>
          </a:p>
        </p:txBody>
      </p:sp>
      <p:grpSp>
        <p:nvGrpSpPr>
          <p:cNvPr id="53" name="Group 52">
            <a:extLst>
              <a:ext uri="{FF2B5EF4-FFF2-40B4-BE49-F238E27FC236}">
                <a16:creationId xmlns:a16="http://schemas.microsoft.com/office/drawing/2014/main" id="{336AAF41-6156-45C2-95FD-0692B871C231}"/>
              </a:ext>
            </a:extLst>
          </p:cNvPr>
          <p:cNvGrpSpPr/>
          <p:nvPr/>
        </p:nvGrpSpPr>
        <p:grpSpPr>
          <a:xfrm>
            <a:off x="3899490" y="121575"/>
            <a:ext cx="4866964" cy="4450586"/>
            <a:chOff x="3899490" y="68313"/>
            <a:chExt cx="4866964" cy="4450586"/>
          </a:xfrm>
        </p:grpSpPr>
        <p:grpSp>
          <p:nvGrpSpPr>
            <p:cNvPr id="54" name="Group 53">
              <a:extLst>
                <a:ext uri="{FF2B5EF4-FFF2-40B4-BE49-F238E27FC236}">
                  <a16:creationId xmlns:a16="http://schemas.microsoft.com/office/drawing/2014/main" id="{19FD9014-5507-466D-A671-A34D53F2FADF}"/>
                </a:ext>
              </a:extLst>
            </p:cNvPr>
            <p:cNvGrpSpPr>
              <a:grpSpLocks/>
            </p:cNvGrpSpPr>
            <p:nvPr/>
          </p:nvGrpSpPr>
          <p:grpSpPr bwMode="auto">
            <a:xfrm>
              <a:off x="4184929" y="68313"/>
              <a:ext cx="4581525" cy="1558928"/>
              <a:chOff x="4323105" y="660312"/>
              <a:chExt cx="4581297" cy="1558948"/>
            </a:xfrm>
          </p:grpSpPr>
          <p:pic>
            <p:nvPicPr>
              <p:cNvPr id="56" name="Picture 2" descr="HumanPopulation">
                <a:extLst>
                  <a:ext uri="{FF2B5EF4-FFF2-40B4-BE49-F238E27FC236}">
                    <a16:creationId xmlns:a16="http://schemas.microsoft.com/office/drawing/2014/main" id="{98218B73-4203-4FBA-AD0B-CFE4ACAA4001}"/>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3105"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7" name="Picture 4" descr="MPAs">
                <a:extLst>
                  <a:ext uri="{FF2B5EF4-FFF2-40B4-BE49-F238E27FC236}">
                    <a16:creationId xmlns:a16="http://schemas.microsoft.com/office/drawing/2014/main" id="{6CD07DCC-83FC-4C38-B2C5-A8479814BFBA}"/>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740"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5" descr="Hurracanescat2to5">
                <a:extLst>
                  <a:ext uri="{FF2B5EF4-FFF2-40B4-BE49-F238E27FC236}">
                    <a16:creationId xmlns:a16="http://schemas.microsoft.com/office/drawing/2014/main" id="{8B456C94-18B8-4F0D-B5EB-0F8B2514FE0F}"/>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7122"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9" name="Picture 6" descr="AverageTemp">
                <a:extLst>
                  <a:ext uri="{FF2B5EF4-FFF2-40B4-BE49-F238E27FC236}">
                    <a16:creationId xmlns:a16="http://schemas.microsoft.com/office/drawing/2014/main" id="{B53B7FE3-0FF6-4025-9A1B-C70485EB74B3}"/>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4608"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0" name="TextBox 12">
                <a:extLst>
                  <a:ext uri="{FF2B5EF4-FFF2-40B4-BE49-F238E27FC236}">
                    <a16:creationId xmlns:a16="http://schemas.microsoft.com/office/drawing/2014/main" id="{E72F1179-F494-4655-935C-D2961A37F13F}"/>
                  </a:ext>
                </a:extLst>
              </p:cNvPr>
              <p:cNvSpPr txBox="1">
                <a:spLocks noChangeArrowheads="1"/>
              </p:cNvSpPr>
              <p:nvPr/>
            </p:nvSpPr>
            <p:spPr bwMode="auto">
              <a:xfrm>
                <a:off x="4323105" y="660312"/>
                <a:ext cx="2895457" cy="46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Independent variable:</a:t>
                </a:r>
              </a:p>
              <a:p>
                <a:pPr eaLnBrk="1" hangingPunct="1"/>
                <a:r>
                  <a:rPr lang="en-US" sz="1200" dirty="0"/>
                  <a:t>environmental and anthropogenic variables</a:t>
                </a:r>
              </a:p>
            </p:txBody>
          </p:sp>
        </p:grpSp>
        <p:cxnSp>
          <p:nvCxnSpPr>
            <p:cNvPr id="55" name="Curved Connector 30">
              <a:extLst>
                <a:ext uri="{FF2B5EF4-FFF2-40B4-BE49-F238E27FC236}">
                  <a16:creationId xmlns:a16="http://schemas.microsoft.com/office/drawing/2014/main" id="{B5CC0251-8A34-42B2-A2A5-15E14C844458}"/>
                </a:ext>
              </a:extLst>
            </p:cNvPr>
            <p:cNvCxnSpPr>
              <a:stCxn id="52" idx="3"/>
              <a:endCxn id="56" idx="1"/>
            </p:cNvCxnSpPr>
            <p:nvPr/>
          </p:nvCxnSpPr>
          <p:spPr>
            <a:xfrm flipV="1">
              <a:off x="3899490" y="1078608"/>
              <a:ext cx="285439" cy="344029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2438F6F-4C1B-403E-83D8-982D2E9F4929}"/>
              </a:ext>
            </a:extLst>
          </p:cNvPr>
          <p:cNvGrpSpPr/>
          <p:nvPr/>
        </p:nvGrpSpPr>
        <p:grpSpPr>
          <a:xfrm>
            <a:off x="8392487" y="1131870"/>
            <a:ext cx="1527300" cy="1961128"/>
            <a:chOff x="7309962" y="1131870"/>
            <a:chExt cx="1527300" cy="1961128"/>
          </a:xfrm>
        </p:grpSpPr>
        <p:pic>
          <p:nvPicPr>
            <p:cNvPr id="63" name="Picture 2">
              <a:extLst>
                <a:ext uri="{FF2B5EF4-FFF2-40B4-BE49-F238E27FC236}">
                  <a16:creationId xmlns:a16="http://schemas.microsoft.com/office/drawing/2014/main" id="{4BB4A6A6-0BF6-4E55-9693-B5168E986F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9962" y="1854395"/>
              <a:ext cx="1527300" cy="123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urved Connector 21">
              <a:extLst>
                <a:ext uri="{FF2B5EF4-FFF2-40B4-BE49-F238E27FC236}">
                  <a16:creationId xmlns:a16="http://schemas.microsoft.com/office/drawing/2014/main" id="{B5E6B80A-D856-4A6F-B082-E6345C31EB0F}"/>
                </a:ext>
              </a:extLst>
            </p:cNvPr>
            <p:cNvCxnSpPr>
              <a:cxnSpLocks/>
              <a:stCxn id="58" idx="3"/>
              <a:endCxn id="63" idx="3"/>
            </p:cNvCxnSpPr>
            <p:nvPr/>
          </p:nvCxnSpPr>
          <p:spPr>
            <a:xfrm>
              <a:off x="7683929" y="1131870"/>
              <a:ext cx="1153333" cy="1341827"/>
            </a:xfrm>
            <a:prstGeom prst="curvedConnector3">
              <a:avLst>
                <a:gd name="adj1" fmla="val 11982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105112A-8971-4486-8927-B4280293DE1F}"/>
              </a:ext>
            </a:extLst>
          </p:cNvPr>
          <p:cNvGrpSpPr/>
          <p:nvPr/>
        </p:nvGrpSpPr>
        <p:grpSpPr>
          <a:xfrm>
            <a:off x="8690147" y="2473697"/>
            <a:ext cx="1229640" cy="2422159"/>
            <a:chOff x="7607622" y="2420435"/>
            <a:chExt cx="1229640" cy="2422159"/>
          </a:xfrm>
        </p:grpSpPr>
        <p:pic>
          <p:nvPicPr>
            <p:cNvPr id="66" name="Picture 3">
              <a:extLst>
                <a:ext uri="{FF2B5EF4-FFF2-40B4-BE49-F238E27FC236}">
                  <a16:creationId xmlns:a16="http://schemas.microsoft.com/office/drawing/2014/main" id="{132D0CB0-837C-48D9-AEE7-FBFB201777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7622" y="3248344"/>
              <a:ext cx="1216940" cy="15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Curved Connector 32">
              <a:extLst>
                <a:ext uri="{FF2B5EF4-FFF2-40B4-BE49-F238E27FC236}">
                  <a16:creationId xmlns:a16="http://schemas.microsoft.com/office/drawing/2014/main" id="{1266BF6E-6C95-46F8-9866-65CCDB512E42}"/>
                </a:ext>
              </a:extLst>
            </p:cNvPr>
            <p:cNvCxnSpPr>
              <a:cxnSpLocks/>
              <a:stCxn id="63" idx="3"/>
              <a:endCxn id="66" idx="3"/>
            </p:cNvCxnSpPr>
            <p:nvPr/>
          </p:nvCxnSpPr>
          <p:spPr>
            <a:xfrm flipH="1">
              <a:off x="8824562" y="2420435"/>
              <a:ext cx="12700" cy="1625034"/>
            </a:xfrm>
            <a:prstGeom prst="curved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A679CB91-B9A6-4C69-A643-2417407412A3}"/>
              </a:ext>
            </a:extLst>
          </p:cNvPr>
          <p:cNvGrpSpPr/>
          <p:nvPr/>
        </p:nvGrpSpPr>
        <p:grpSpPr>
          <a:xfrm>
            <a:off x="6806675" y="4895856"/>
            <a:ext cx="2491942" cy="1728514"/>
            <a:chOff x="5724150" y="4895857"/>
            <a:chExt cx="2491942" cy="1728514"/>
          </a:xfrm>
        </p:grpSpPr>
        <p:pic>
          <p:nvPicPr>
            <p:cNvPr id="69" name="Picture 68">
              <a:extLst>
                <a:ext uri="{FF2B5EF4-FFF2-40B4-BE49-F238E27FC236}">
                  <a16:creationId xmlns:a16="http://schemas.microsoft.com/office/drawing/2014/main" id="{AE5412F0-AD4D-4019-9260-FBC6A313BE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4150" y="5087451"/>
              <a:ext cx="2117770" cy="15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Curved Connector 39">
              <a:extLst>
                <a:ext uri="{FF2B5EF4-FFF2-40B4-BE49-F238E27FC236}">
                  <a16:creationId xmlns:a16="http://schemas.microsoft.com/office/drawing/2014/main" id="{B1F6E3D2-DBD0-45B3-84EE-8A63535731E6}"/>
                </a:ext>
              </a:extLst>
            </p:cNvPr>
            <p:cNvCxnSpPr>
              <a:cxnSpLocks/>
              <a:stCxn id="66" idx="2"/>
              <a:endCxn id="69" idx="3"/>
            </p:cNvCxnSpPr>
            <p:nvPr/>
          </p:nvCxnSpPr>
          <p:spPr>
            <a:xfrm rot="5400000">
              <a:off x="7548979" y="5188798"/>
              <a:ext cx="960054" cy="37417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71" name="Curved Connector 60">
            <a:extLst>
              <a:ext uri="{FF2B5EF4-FFF2-40B4-BE49-F238E27FC236}">
                <a16:creationId xmlns:a16="http://schemas.microsoft.com/office/drawing/2014/main" id="{042BF1D9-D4B1-4049-90A7-B74915F80595}"/>
              </a:ext>
            </a:extLst>
          </p:cNvPr>
          <p:cNvCxnSpPr>
            <a:endCxn id="44" idx="2"/>
          </p:cNvCxnSpPr>
          <p:nvPr/>
        </p:nvCxnSpPr>
        <p:spPr>
          <a:xfrm rot="10800000">
            <a:off x="2533500" y="5536487"/>
            <a:ext cx="4318244" cy="37268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72" name="Picture 4">
            <a:extLst>
              <a:ext uri="{FF2B5EF4-FFF2-40B4-BE49-F238E27FC236}">
                <a16:creationId xmlns:a16="http://schemas.microsoft.com/office/drawing/2014/main" id="{82230A44-7B44-4641-A15A-0A09971D235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30519" y="2039016"/>
            <a:ext cx="3667900" cy="2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3" name="Curved Connector 85">
            <a:extLst>
              <a:ext uri="{FF2B5EF4-FFF2-40B4-BE49-F238E27FC236}">
                <a16:creationId xmlns:a16="http://schemas.microsoft.com/office/drawing/2014/main" id="{B5AB3BC0-624C-4956-ABBD-FB1838837450}"/>
              </a:ext>
            </a:extLst>
          </p:cNvPr>
          <p:cNvCxnSpPr>
            <a:stCxn id="44" idx="3"/>
            <a:endCxn id="72" idx="2"/>
          </p:cNvCxnSpPr>
          <p:nvPr/>
        </p:nvCxnSpPr>
        <p:spPr>
          <a:xfrm flipV="1">
            <a:off x="3603475" y="4711221"/>
            <a:ext cx="2760994" cy="59666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91">
            <a:extLst>
              <a:ext uri="{FF2B5EF4-FFF2-40B4-BE49-F238E27FC236}">
                <a16:creationId xmlns:a16="http://schemas.microsoft.com/office/drawing/2014/main" id="{EC629E31-C51B-47A9-8C71-FF6AD277563E}"/>
              </a:ext>
            </a:extLst>
          </p:cNvPr>
          <p:cNvCxnSpPr>
            <a:stCxn id="72" idx="1"/>
            <a:endCxn id="56" idx="1"/>
          </p:cNvCxnSpPr>
          <p:nvPr/>
        </p:nvCxnSpPr>
        <p:spPr>
          <a:xfrm rot="10800000" flipH="1">
            <a:off x="4530518" y="1131871"/>
            <a:ext cx="736935" cy="2243249"/>
          </a:xfrm>
          <a:prstGeom prst="curvedConnector3">
            <a:avLst>
              <a:gd name="adj1" fmla="val -3102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up)">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up)">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right)">
                                      <p:cBhvr>
                                        <p:cTn id="29" dur="500"/>
                                        <p:tgtEl>
                                          <p:spTgt spid="6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p:cTn id="39" dur="500" fill="hold"/>
                                        <p:tgtEl>
                                          <p:spTgt spid="72"/>
                                        </p:tgtEl>
                                        <p:attrNameLst>
                                          <p:attrName>ppt_w</p:attrName>
                                        </p:attrNameLst>
                                      </p:cBhvr>
                                      <p:tavLst>
                                        <p:tav tm="0">
                                          <p:val>
                                            <p:fltVal val="0"/>
                                          </p:val>
                                        </p:tav>
                                        <p:tav tm="100000">
                                          <p:val>
                                            <p:strVal val="#ppt_w"/>
                                          </p:val>
                                        </p:tav>
                                      </p:tavLst>
                                    </p:anim>
                                    <p:anim calcmode="lin" valueType="num">
                                      <p:cBhvr>
                                        <p:cTn id="40" dur="500" fill="hold"/>
                                        <p:tgtEl>
                                          <p:spTgt spid="72"/>
                                        </p:tgtEl>
                                        <p:attrNameLst>
                                          <p:attrName>ppt_h</p:attrName>
                                        </p:attrNameLst>
                                      </p:cBhvr>
                                      <p:tavLst>
                                        <p:tav tm="0">
                                          <p:val>
                                            <p:fltVal val="0"/>
                                          </p:val>
                                        </p:tav>
                                        <p:tav tm="100000">
                                          <p:val>
                                            <p:strVal val="#ppt_h"/>
                                          </p:val>
                                        </p:tav>
                                      </p:tavLst>
                                    </p:anim>
                                    <p:animEffect transition="in" filter="fade">
                                      <p:cBhvr>
                                        <p:cTn id="41" dur="500"/>
                                        <p:tgtEl>
                                          <p:spTgt spid="72"/>
                                        </p:tgtEl>
                                      </p:cBhvr>
                                    </p:animEffect>
                                  </p:childTnLst>
                                </p:cTn>
                              </p:par>
                              <p:par>
                                <p:cTn id="42" presetID="22" presetClass="entr" presetSubtype="4" fill="hold"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down)">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2"/>
          <p:cNvSpPr txBox="1">
            <a:spLocks noChangeArrowheads="1"/>
          </p:cNvSpPr>
          <p:nvPr/>
        </p:nvSpPr>
        <p:spPr bwMode="auto">
          <a:xfrm>
            <a:off x="7885889" y="6449890"/>
            <a:ext cx="26231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200" dirty="0" err="1"/>
              <a:t>Willig</a:t>
            </a:r>
            <a:r>
              <a:rPr lang="en-US" sz="1200" dirty="0"/>
              <a:t> et al (</a:t>
            </a:r>
            <a:r>
              <a:rPr lang="en-US" sz="1200" dirty="0" err="1"/>
              <a:t>Annu</a:t>
            </a:r>
            <a:r>
              <a:rPr lang="en-US" sz="1200" dirty="0"/>
              <a:t>. Rev. Ecol. Syst. 2003)</a:t>
            </a:r>
          </a:p>
        </p:txBody>
      </p:sp>
      <p:sp>
        <p:nvSpPr>
          <p:cNvPr id="5" name="TextBox 4"/>
          <p:cNvSpPr txBox="1"/>
          <p:nvPr/>
        </p:nvSpPr>
        <p:spPr>
          <a:xfrm>
            <a:off x="0" y="152401"/>
            <a:ext cx="12192000" cy="366713"/>
          </a:xfrm>
          <a:prstGeom prst="rect">
            <a:avLst/>
          </a:prstGeom>
          <a:solidFill>
            <a:schemeClr val="bg1">
              <a:lumMod val="85000"/>
            </a:schemeClr>
          </a:solidFill>
        </p:spPr>
        <p:txBody>
          <a:bodyPr wrap="square">
            <a:spAutoFit/>
          </a:bodyPr>
          <a:lstStyle/>
          <a:p>
            <a:pPr algn="ctr">
              <a:defRPr/>
            </a:pPr>
            <a:r>
              <a:rPr lang="en-US" dirty="0"/>
              <a:t>Examples of bio-geographical patterns</a:t>
            </a:r>
          </a:p>
        </p:txBody>
      </p:sp>
      <p:grpSp>
        <p:nvGrpSpPr>
          <p:cNvPr id="2" name="Group 1"/>
          <p:cNvGrpSpPr/>
          <p:nvPr/>
        </p:nvGrpSpPr>
        <p:grpSpPr>
          <a:xfrm>
            <a:off x="1600200" y="685801"/>
            <a:ext cx="4051300" cy="4905375"/>
            <a:chOff x="76200" y="685800"/>
            <a:chExt cx="4051300" cy="4905375"/>
          </a:xfrm>
        </p:grpSpPr>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3600"/>
              <a:ext cx="31369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685800"/>
              <a:ext cx="1504460" cy="212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1510665" y="609601"/>
            <a:ext cx="9157335" cy="366713"/>
          </a:xfrm>
          <a:prstGeom prst="rect">
            <a:avLst/>
          </a:prstGeom>
          <a:noFill/>
        </p:spPr>
        <p:txBody>
          <a:bodyPr wrap="square">
            <a:spAutoFit/>
          </a:bodyPr>
          <a:lstStyle/>
          <a:p>
            <a:pPr algn="ctr">
              <a:defRPr/>
            </a:pPr>
            <a:r>
              <a:rPr lang="en-US" dirty="0"/>
              <a:t>The latitudinal gradient in species richness</a:t>
            </a:r>
          </a:p>
        </p:txBody>
      </p:sp>
      <p:grpSp>
        <p:nvGrpSpPr>
          <p:cNvPr id="4" name="Group 3"/>
          <p:cNvGrpSpPr/>
          <p:nvPr/>
        </p:nvGrpSpPr>
        <p:grpSpPr>
          <a:xfrm>
            <a:off x="5257799" y="2118361"/>
            <a:ext cx="6330115" cy="4037394"/>
            <a:chOff x="3733800" y="2118360"/>
            <a:chExt cx="4848818" cy="2869565"/>
          </a:xfrm>
        </p:grpSpPr>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1600" y="2362200"/>
              <a:ext cx="340101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2"/>
            <p:cNvSpPr/>
            <p:nvPr/>
          </p:nvSpPr>
          <p:spPr>
            <a:xfrm>
              <a:off x="3733800" y="2118360"/>
              <a:ext cx="2234565" cy="858181"/>
            </a:xfrm>
            <a:custGeom>
              <a:avLst/>
              <a:gdLst>
                <a:gd name="connsiteX0" fmla="*/ 2234565 w 2234565"/>
                <a:gd name="connsiteY0" fmla="*/ 309541 h 858181"/>
                <a:gd name="connsiteX1" fmla="*/ 1331595 w 2234565"/>
                <a:gd name="connsiteY1" fmla="*/ 23791 h 858181"/>
                <a:gd name="connsiteX2" fmla="*/ 0 w 2234565"/>
                <a:gd name="connsiteY2" fmla="*/ 858181 h 858181"/>
              </a:gdLst>
              <a:ahLst/>
              <a:cxnLst>
                <a:cxn ang="0">
                  <a:pos x="connsiteX0" y="connsiteY0"/>
                </a:cxn>
                <a:cxn ang="0">
                  <a:pos x="connsiteX1" y="connsiteY1"/>
                </a:cxn>
                <a:cxn ang="0">
                  <a:pos x="connsiteX2" y="connsiteY2"/>
                </a:cxn>
              </a:cxnLst>
              <a:rect l="l" t="t" r="r" b="b"/>
              <a:pathLst>
                <a:path w="2234565" h="858181">
                  <a:moveTo>
                    <a:pt x="2234565" y="309541"/>
                  </a:moveTo>
                  <a:cubicBezTo>
                    <a:pt x="1969293" y="120946"/>
                    <a:pt x="1704022" y="-67649"/>
                    <a:pt x="1331595" y="23791"/>
                  </a:cubicBezTo>
                  <a:cubicBezTo>
                    <a:pt x="959168" y="115231"/>
                    <a:pt x="479584" y="486706"/>
                    <a:pt x="0" y="858181"/>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665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7705" y="1086295"/>
            <a:ext cx="5507055" cy="954107"/>
          </a:xfrm>
          <a:prstGeom prst="rect">
            <a:avLst/>
          </a:prstGeom>
          <a:noFill/>
        </p:spPr>
        <p:txBody>
          <a:bodyPr wrap="square">
            <a:spAutoFit/>
          </a:bodyPr>
          <a:lstStyle/>
          <a:p>
            <a:pPr algn="ctr">
              <a:defRPr/>
            </a:pPr>
            <a:r>
              <a:rPr lang="en-US" sz="2800" dirty="0"/>
              <a:t>The latitudinal gradient in body size</a:t>
            </a:r>
          </a:p>
          <a:p>
            <a:pPr algn="ctr">
              <a:defRPr/>
            </a:pPr>
            <a:r>
              <a:rPr lang="en-US" sz="2800" dirty="0"/>
              <a:t>Or Bergmann’s Rule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447"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
            <a:ext cx="12192000" cy="523220"/>
          </a:xfrm>
          <a:prstGeom prst="rect">
            <a:avLst/>
          </a:prstGeom>
          <a:solidFill>
            <a:schemeClr val="bg1">
              <a:lumMod val="85000"/>
            </a:schemeClr>
          </a:solidFill>
        </p:spPr>
        <p:txBody>
          <a:bodyPr wrap="square">
            <a:spAutoFit/>
          </a:bodyPr>
          <a:lstStyle/>
          <a:p>
            <a:pPr algn="ctr">
              <a:defRPr/>
            </a:pPr>
            <a:r>
              <a:rPr lang="en-US" sz="2800" b="1" dirty="0"/>
              <a:t>Examples of bio-geographical patterns</a:t>
            </a:r>
          </a:p>
        </p:txBody>
      </p:sp>
      <p:grpSp>
        <p:nvGrpSpPr>
          <p:cNvPr id="2" name="Group 1"/>
          <p:cNvGrpSpPr/>
          <p:nvPr/>
        </p:nvGrpSpPr>
        <p:grpSpPr>
          <a:xfrm>
            <a:off x="7558229" y="907365"/>
            <a:ext cx="2993739" cy="5881471"/>
            <a:chOff x="4510228" y="907364"/>
            <a:chExt cx="2993739" cy="5881471"/>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228" y="907364"/>
              <a:ext cx="2709722" cy="122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882" y="2438400"/>
              <a:ext cx="1640612" cy="74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3316" y="3352800"/>
              <a:ext cx="885178" cy="40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355" y="4191000"/>
              <a:ext cx="1640612" cy="74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45" y="5562600"/>
              <a:ext cx="2709722" cy="122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a:extLst>
              <a:ext uri="{FF2B5EF4-FFF2-40B4-BE49-F238E27FC236}">
                <a16:creationId xmlns:a16="http://schemas.microsoft.com/office/drawing/2014/main" id="{6DB41955-5172-4373-955B-1B3AC082AD92}"/>
              </a:ext>
            </a:extLst>
          </p:cNvPr>
          <p:cNvGrpSpPr/>
          <p:nvPr/>
        </p:nvGrpSpPr>
        <p:grpSpPr>
          <a:xfrm>
            <a:off x="1026540" y="3429000"/>
            <a:ext cx="6281866" cy="1815882"/>
            <a:chOff x="1026540" y="3429000"/>
            <a:chExt cx="6281866" cy="1815882"/>
          </a:xfrm>
        </p:grpSpPr>
        <p:grpSp>
          <p:nvGrpSpPr>
            <p:cNvPr id="3" name="Group 2"/>
            <p:cNvGrpSpPr/>
            <p:nvPr/>
          </p:nvGrpSpPr>
          <p:grpSpPr>
            <a:xfrm>
              <a:off x="1026540" y="3429000"/>
              <a:ext cx="3747136" cy="1815882"/>
              <a:chOff x="139065" y="3066871"/>
              <a:chExt cx="3747136" cy="1815882"/>
            </a:xfrm>
          </p:grpSpPr>
          <p:sp>
            <p:nvSpPr>
              <p:cNvPr id="15" name="TextBox 14"/>
              <p:cNvSpPr txBox="1"/>
              <p:nvPr/>
            </p:nvSpPr>
            <p:spPr>
              <a:xfrm>
                <a:off x="139065" y="3066871"/>
                <a:ext cx="3747136" cy="1815882"/>
              </a:xfrm>
              <a:prstGeom prst="rect">
                <a:avLst/>
              </a:prstGeom>
              <a:noFill/>
            </p:spPr>
            <p:txBody>
              <a:bodyPr wrap="square">
                <a:spAutoFit/>
              </a:bodyPr>
              <a:lstStyle/>
              <a:p>
                <a:pPr algn="ctr">
                  <a:defRPr/>
                </a:pPr>
                <a:r>
                  <a:rPr lang="en-US" sz="2800" dirty="0"/>
                  <a:t>Energy requirements</a:t>
                </a:r>
              </a:p>
              <a:p>
                <a:pPr algn="ctr">
                  <a:defRPr/>
                </a:pPr>
                <a:endParaRPr lang="en-US" sz="2800" dirty="0"/>
              </a:p>
              <a:p>
                <a:pPr algn="ctr">
                  <a:defRPr/>
                </a:pPr>
                <a:endParaRPr lang="en-US" sz="2800" dirty="0"/>
              </a:p>
              <a:p>
                <a:pPr algn="ctr">
                  <a:defRPr/>
                </a:pPr>
                <a:r>
                  <a:rPr lang="en-US" sz="2800" dirty="0"/>
                  <a:t>Energy availability</a:t>
                </a:r>
              </a:p>
            </p:txBody>
          </p:sp>
          <p:cxnSp>
            <p:nvCxnSpPr>
              <p:cNvPr id="4" name="Straight Arrow Connector 3"/>
              <p:cNvCxnSpPr/>
              <p:nvPr/>
            </p:nvCxnSpPr>
            <p:spPr>
              <a:xfrm flipV="1">
                <a:off x="2020910" y="3681351"/>
                <a:ext cx="0" cy="5334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DE2439F3-7F0D-46B8-9A61-CD49BCC6F980}"/>
                </a:ext>
              </a:extLst>
            </p:cNvPr>
            <p:cNvCxnSpPr>
              <a:cxnSpLocks/>
            </p:cNvCxnSpPr>
            <p:nvPr/>
          </p:nvCxnSpPr>
          <p:spPr>
            <a:xfrm>
              <a:off x="3023600" y="4312315"/>
              <a:ext cx="577295" cy="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CC9A1E-04EB-41D7-8E25-71D70BC58959}"/>
                </a:ext>
              </a:extLst>
            </p:cNvPr>
            <p:cNvSpPr txBox="1"/>
            <p:nvPr/>
          </p:nvSpPr>
          <p:spPr>
            <a:xfrm>
              <a:off x="3561270" y="4043480"/>
              <a:ext cx="3747136" cy="523220"/>
            </a:xfrm>
            <a:prstGeom prst="rect">
              <a:avLst/>
            </a:prstGeom>
            <a:noFill/>
          </p:spPr>
          <p:txBody>
            <a:bodyPr wrap="square">
              <a:spAutoFit/>
            </a:bodyPr>
            <a:lstStyle/>
            <a:p>
              <a:pPr>
                <a:defRPr/>
              </a:pPr>
              <a:r>
                <a:rPr lang="en-US" sz="2800" dirty="0"/>
                <a:t>Energy maintenance</a:t>
              </a:r>
            </a:p>
          </p:txBody>
        </p:sp>
      </p:grpSp>
    </p:spTree>
    <p:extLst>
      <p:ext uri="{BB962C8B-B14F-4D97-AF65-F5344CB8AC3E}">
        <p14:creationId xmlns:p14="http://schemas.microsoft.com/office/powerpoint/2010/main" val="12495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10665" y="609600"/>
            <a:ext cx="3747136" cy="523220"/>
          </a:xfrm>
          <a:prstGeom prst="rect">
            <a:avLst/>
          </a:prstGeom>
          <a:noFill/>
        </p:spPr>
        <p:txBody>
          <a:bodyPr wrap="square">
            <a:spAutoFit/>
          </a:bodyPr>
          <a:lstStyle/>
          <a:p>
            <a:pPr algn="ctr">
              <a:defRPr/>
            </a:pPr>
            <a:r>
              <a:rPr lang="en-US" sz="2800" dirty="0"/>
              <a:t>Patterns in abundance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2080"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
            <a:ext cx="12192000" cy="523220"/>
          </a:xfrm>
          <a:prstGeom prst="rect">
            <a:avLst/>
          </a:prstGeom>
          <a:solidFill>
            <a:schemeClr val="bg1">
              <a:lumMod val="85000"/>
            </a:schemeClr>
          </a:solidFill>
        </p:spPr>
        <p:txBody>
          <a:bodyPr wrap="square">
            <a:spAutoFit/>
          </a:bodyPr>
          <a:lstStyle/>
          <a:p>
            <a:pPr algn="ctr">
              <a:defRPr/>
            </a:pPr>
            <a:r>
              <a:rPr lang="en-US" sz="2800" b="1" dirty="0"/>
              <a:t>Examples of bio-geographical patterns</a:t>
            </a:r>
          </a:p>
        </p:txBody>
      </p:sp>
      <p:grpSp>
        <p:nvGrpSpPr>
          <p:cNvPr id="2" name="Group 1"/>
          <p:cNvGrpSpPr/>
          <p:nvPr/>
        </p:nvGrpSpPr>
        <p:grpSpPr>
          <a:xfrm>
            <a:off x="9622079" y="821815"/>
            <a:ext cx="2179324" cy="5703505"/>
            <a:chOff x="6575446" y="821814"/>
            <a:chExt cx="2179324" cy="5703505"/>
          </a:xfrm>
        </p:grpSpPr>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5446" y="821814"/>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3248" y="16002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8994" y="180091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0424" y="25908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3972" y="269115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0768" y="243355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7450" y="279151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8316" y="3079262"/>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647" y="306687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0090" y="32799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746" y="332864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2198" y="3270745"/>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8771" y="326759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9224" y="346830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7548" y="355335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096" y="3532514"/>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0090" y="43434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8506" y="454411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1222" y="473289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772" y="54102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096" y="552295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4546" y="63246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5774" y="37616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4817" y="37616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3617" y="398402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602615" y="2353660"/>
            <a:ext cx="4634805" cy="2677656"/>
            <a:chOff x="78614" y="2353659"/>
            <a:chExt cx="4634805" cy="2677656"/>
          </a:xfrm>
        </p:grpSpPr>
        <p:sp>
          <p:nvSpPr>
            <p:cNvPr id="15" name="TextBox 14"/>
            <p:cNvSpPr txBox="1"/>
            <p:nvPr/>
          </p:nvSpPr>
          <p:spPr>
            <a:xfrm>
              <a:off x="78614" y="2353659"/>
              <a:ext cx="3747136" cy="2677656"/>
            </a:xfrm>
            <a:prstGeom prst="rect">
              <a:avLst/>
            </a:prstGeom>
            <a:noFill/>
          </p:spPr>
          <p:txBody>
            <a:bodyPr wrap="square">
              <a:spAutoFit/>
            </a:bodyPr>
            <a:lstStyle/>
            <a:p>
              <a:pPr algn="ctr">
                <a:defRPr/>
              </a:pPr>
              <a:r>
                <a:rPr lang="en-US" sz="2800" dirty="0"/>
                <a:t>Energy requirements</a:t>
              </a:r>
            </a:p>
            <a:p>
              <a:pPr algn="ctr">
                <a:defRPr/>
              </a:pPr>
              <a:endParaRPr lang="en-US" sz="2800" dirty="0"/>
            </a:p>
            <a:p>
              <a:pPr algn="ctr">
                <a:defRPr/>
              </a:pPr>
              <a:endParaRPr lang="en-US" sz="2800" dirty="0"/>
            </a:p>
            <a:p>
              <a:pPr algn="ctr">
                <a:defRPr/>
              </a:pPr>
              <a:endParaRPr lang="en-US" sz="2800" dirty="0"/>
            </a:p>
            <a:p>
              <a:pPr algn="ctr">
                <a:defRPr/>
              </a:pPr>
              <a:endParaRPr lang="en-US" sz="2800" dirty="0"/>
            </a:p>
            <a:p>
              <a:pPr algn="ctr">
                <a:defRPr/>
              </a:pPr>
              <a:r>
                <a:rPr lang="en-US" sz="2800" dirty="0"/>
                <a:t>Energy availability</a:t>
              </a:r>
            </a:p>
          </p:txBody>
        </p:sp>
        <p:cxnSp>
          <p:nvCxnSpPr>
            <p:cNvPr id="4" name="Straight Arrow Connector 3"/>
            <p:cNvCxnSpPr/>
            <p:nvPr/>
          </p:nvCxnSpPr>
          <p:spPr>
            <a:xfrm flipV="1">
              <a:off x="2012633" y="2891878"/>
              <a:ext cx="0" cy="1375322"/>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189419" y="3044949"/>
              <a:ext cx="1524000" cy="954107"/>
            </a:xfrm>
            <a:prstGeom prst="rect">
              <a:avLst/>
            </a:prstGeom>
            <a:noFill/>
          </p:spPr>
          <p:txBody>
            <a:bodyPr wrap="square">
              <a:spAutoFit/>
            </a:bodyPr>
            <a:lstStyle/>
            <a:p>
              <a:pPr>
                <a:defRPr/>
              </a:pPr>
              <a:r>
                <a:rPr lang="en-US" sz="2800" dirty="0"/>
                <a:t>Life history</a:t>
              </a:r>
            </a:p>
          </p:txBody>
        </p:sp>
        <p:cxnSp>
          <p:nvCxnSpPr>
            <p:cNvPr id="47" name="Straight Arrow Connector 46"/>
            <p:cNvCxnSpPr/>
            <p:nvPr/>
          </p:nvCxnSpPr>
          <p:spPr>
            <a:xfrm flipV="1">
              <a:off x="2165033" y="3653710"/>
              <a:ext cx="1035367" cy="61349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165033" y="2891878"/>
              <a:ext cx="1035367" cy="563058"/>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75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5805" y="2238445"/>
            <a:ext cx="2806730" cy="523220"/>
          </a:xfrm>
          <a:prstGeom prst="rect">
            <a:avLst/>
          </a:prstGeom>
          <a:noFill/>
        </p:spPr>
        <p:txBody>
          <a:bodyPr wrap="none" rtlCol="0">
            <a:spAutoFit/>
          </a:bodyPr>
          <a:lstStyle/>
          <a:p>
            <a:r>
              <a:rPr lang="en-US" sz="2800" dirty="0"/>
              <a:t>Google search on:</a:t>
            </a:r>
          </a:p>
        </p:txBody>
      </p:sp>
      <p:sp>
        <p:nvSpPr>
          <p:cNvPr id="6" name="TextBox 5"/>
          <p:cNvSpPr txBox="1"/>
          <p:nvPr/>
        </p:nvSpPr>
        <p:spPr>
          <a:xfrm>
            <a:off x="7915326" y="3367683"/>
            <a:ext cx="1370888" cy="523220"/>
          </a:xfrm>
          <a:prstGeom prst="rect">
            <a:avLst/>
          </a:prstGeom>
          <a:noFill/>
        </p:spPr>
        <p:txBody>
          <a:bodyPr wrap="none" rtlCol="0">
            <a:spAutoFit/>
          </a:bodyPr>
          <a:lstStyle/>
          <a:p>
            <a:r>
              <a:rPr lang="en-US" sz="2800" dirty="0"/>
              <a:t>412,000</a:t>
            </a:r>
          </a:p>
        </p:txBody>
      </p:sp>
      <p:grpSp>
        <p:nvGrpSpPr>
          <p:cNvPr id="3" name="Group 2"/>
          <p:cNvGrpSpPr/>
          <p:nvPr/>
        </p:nvGrpSpPr>
        <p:grpSpPr>
          <a:xfrm>
            <a:off x="2330360" y="2759547"/>
            <a:ext cx="6329157" cy="1131356"/>
            <a:chOff x="806360" y="2759547"/>
            <a:chExt cx="6329157" cy="1131356"/>
          </a:xfrm>
        </p:grpSpPr>
        <p:sp>
          <p:nvSpPr>
            <p:cNvPr id="5" name="TextBox 4"/>
            <p:cNvSpPr txBox="1"/>
            <p:nvPr/>
          </p:nvSpPr>
          <p:spPr>
            <a:xfrm>
              <a:off x="828725" y="3367683"/>
              <a:ext cx="2549096" cy="523220"/>
            </a:xfrm>
            <a:prstGeom prst="rect">
              <a:avLst/>
            </a:prstGeom>
            <a:noFill/>
          </p:spPr>
          <p:txBody>
            <a:bodyPr wrap="none" rtlCol="0">
              <a:spAutoFit/>
            </a:bodyPr>
            <a:lstStyle/>
            <a:p>
              <a:r>
                <a:rPr lang="en-US" sz="2800" dirty="0"/>
                <a:t>Species richness</a:t>
              </a:r>
            </a:p>
          </p:txBody>
        </p:sp>
        <p:sp>
          <p:nvSpPr>
            <p:cNvPr id="7" name="TextBox 6"/>
            <p:cNvSpPr txBox="1"/>
            <p:nvPr/>
          </p:nvSpPr>
          <p:spPr>
            <a:xfrm>
              <a:off x="6368960" y="2819400"/>
              <a:ext cx="766557" cy="523220"/>
            </a:xfrm>
            <a:prstGeom prst="rect">
              <a:avLst/>
            </a:prstGeom>
            <a:noFill/>
          </p:spPr>
          <p:txBody>
            <a:bodyPr wrap="none" rtlCol="0">
              <a:spAutoFit/>
            </a:bodyPr>
            <a:lstStyle/>
            <a:p>
              <a:r>
                <a:rPr lang="en-US" sz="2800" b="1" dirty="0">
                  <a:solidFill>
                    <a:srgbClr val="FF0000"/>
                  </a:solidFill>
                </a:rPr>
                <a:t>Hits</a:t>
              </a:r>
            </a:p>
          </p:txBody>
        </p:sp>
        <p:sp>
          <p:nvSpPr>
            <p:cNvPr id="8" name="TextBox 7"/>
            <p:cNvSpPr txBox="1"/>
            <p:nvPr/>
          </p:nvSpPr>
          <p:spPr>
            <a:xfrm>
              <a:off x="806360" y="2759547"/>
              <a:ext cx="1498552" cy="523220"/>
            </a:xfrm>
            <a:prstGeom prst="rect">
              <a:avLst/>
            </a:prstGeom>
            <a:noFill/>
          </p:spPr>
          <p:txBody>
            <a:bodyPr wrap="none" rtlCol="0">
              <a:spAutoFit/>
            </a:bodyPr>
            <a:lstStyle/>
            <a:p>
              <a:r>
                <a:rPr lang="en-US" sz="2800" b="1" dirty="0">
                  <a:solidFill>
                    <a:srgbClr val="FF0000"/>
                  </a:solidFill>
                </a:rPr>
                <a:t>Keyword</a:t>
              </a:r>
            </a:p>
          </p:txBody>
        </p:sp>
      </p:grpSp>
      <p:sp>
        <p:nvSpPr>
          <p:cNvPr id="9" name="Rectangle 8"/>
          <p:cNvSpPr/>
          <p:nvPr/>
        </p:nvSpPr>
        <p:spPr>
          <a:xfrm>
            <a:off x="2405905" y="3965615"/>
            <a:ext cx="3601242" cy="523220"/>
          </a:xfrm>
          <a:prstGeom prst="rect">
            <a:avLst/>
          </a:prstGeom>
        </p:spPr>
        <p:txBody>
          <a:bodyPr wrap="none">
            <a:spAutoFit/>
          </a:bodyPr>
          <a:lstStyle/>
          <a:p>
            <a:r>
              <a:rPr lang="en-US" sz="2800" dirty="0"/>
              <a:t>Body size biogeography</a:t>
            </a:r>
          </a:p>
        </p:txBody>
      </p:sp>
      <p:sp>
        <p:nvSpPr>
          <p:cNvPr id="10" name="TextBox 9"/>
          <p:cNvSpPr txBox="1"/>
          <p:nvPr/>
        </p:nvSpPr>
        <p:spPr>
          <a:xfrm>
            <a:off x="7973834" y="3965615"/>
            <a:ext cx="1188146" cy="523220"/>
          </a:xfrm>
          <a:prstGeom prst="rect">
            <a:avLst/>
          </a:prstGeom>
          <a:noFill/>
        </p:spPr>
        <p:txBody>
          <a:bodyPr wrap="none" rtlCol="0">
            <a:spAutoFit/>
          </a:bodyPr>
          <a:lstStyle/>
          <a:p>
            <a:r>
              <a:rPr lang="en-US" sz="2800" dirty="0"/>
              <a:t>60,900</a:t>
            </a:r>
          </a:p>
        </p:txBody>
      </p:sp>
      <p:sp>
        <p:nvSpPr>
          <p:cNvPr id="11" name="Rectangle 10"/>
          <p:cNvSpPr/>
          <p:nvPr/>
        </p:nvSpPr>
        <p:spPr>
          <a:xfrm>
            <a:off x="2352726" y="4499015"/>
            <a:ext cx="3905877" cy="523220"/>
          </a:xfrm>
          <a:prstGeom prst="rect">
            <a:avLst/>
          </a:prstGeom>
        </p:spPr>
        <p:txBody>
          <a:bodyPr wrap="none">
            <a:spAutoFit/>
          </a:bodyPr>
          <a:lstStyle/>
          <a:p>
            <a:r>
              <a:rPr lang="en-US" sz="2800" dirty="0"/>
              <a:t>Abundance biogeography</a:t>
            </a:r>
          </a:p>
        </p:txBody>
      </p:sp>
      <p:sp>
        <p:nvSpPr>
          <p:cNvPr id="12" name="TextBox 11"/>
          <p:cNvSpPr txBox="1"/>
          <p:nvPr/>
        </p:nvSpPr>
        <p:spPr>
          <a:xfrm>
            <a:off x="7973834" y="4499015"/>
            <a:ext cx="1188146" cy="523220"/>
          </a:xfrm>
          <a:prstGeom prst="rect">
            <a:avLst/>
          </a:prstGeom>
          <a:noFill/>
        </p:spPr>
        <p:txBody>
          <a:bodyPr wrap="none" rtlCol="0">
            <a:spAutoFit/>
          </a:bodyPr>
          <a:lstStyle/>
          <a:p>
            <a:r>
              <a:rPr lang="en-US" sz="2800" dirty="0"/>
              <a:t>90,200</a:t>
            </a:r>
          </a:p>
        </p:txBody>
      </p:sp>
      <p:sp>
        <p:nvSpPr>
          <p:cNvPr id="13" name="TextBox 12"/>
          <p:cNvSpPr txBox="1"/>
          <p:nvPr/>
        </p:nvSpPr>
        <p:spPr>
          <a:xfrm>
            <a:off x="3062005" y="49360"/>
            <a:ext cx="5805115" cy="523220"/>
          </a:xfrm>
          <a:prstGeom prst="rect">
            <a:avLst/>
          </a:prstGeom>
          <a:noFill/>
        </p:spPr>
        <p:txBody>
          <a:bodyPr wrap="none" rtlCol="0">
            <a:spAutoFit/>
          </a:bodyPr>
          <a:lstStyle/>
          <a:p>
            <a:r>
              <a:rPr lang="en-US" sz="2800" dirty="0"/>
              <a:t>About doing Research in Biogeography</a:t>
            </a:r>
          </a:p>
        </p:txBody>
      </p:sp>
      <p:grpSp>
        <p:nvGrpSpPr>
          <p:cNvPr id="2" name="Group 1"/>
          <p:cNvGrpSpPr/>
          <p:nvPr/>
        </p:nvGrpSpPr>
        <p:grpSpPr>
          <a:xfrm>
            <a:off x="5404710" y="565667"/>
            <a:ext cx="2838032" cy="1504708"/>
            <a:chOff x="3880710" y="565666"/>
            <a:chExt cx="2838032" cy="1504708"/>
          </a:xfrm>
        </p:grpSpPr>
        <p:cxnSp>
          <p:nvCxnSpPr>
            <p:cNvPr id="14" name="Straight Arrow Connector 13"/>
            <p:cNvCxnSpPr/>
            <p:nvPr/>
          </p:nvCxnSpPr>
          <p:spPr>
            <a:xfrm flipH="1" flipV="1">
              <a:off x="4572000" y="565666"/>
              <a:ext cx="8735" cy="1034534"/>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2000" y="778907"/>
              <a:ext cx="2146742" cy="523220"/>
            </a:xfrm>
            <a:prstGeom prst="rect">
              <a:avLst/>
            </a:prstGeom>
            <a:noFill/>
          </p:spPr>
          <p:txBody>
            <a:bodyPr wrap="none" rtlCol="0">
              <a:spAutoFit/>
            </a:bodyPr>
            <a:lstStyle/>
            <a:p>
              <a:r>
                <a:rPr lang="en-US" sz="2800" dirty="0"/>
                <a:t>A major issue</a:t>
              </a:r>
            </a:p>
          </p:txBody>
        </p:sp>
        <p:sp>
          <p:nvSpPr>
            <p:cNvPr id="17" name="TextBox 16"/>
            <p:cNvSpPr txBox="1"/>
            <p:nvPr/>
          </p:nvSpPr>
          <p:spPr>
            <a:xfrm>
              <a:off x="3880710" y="1547154"/>
              <a:ext cx="1502142" cy="523220"/>
            </a:xfrm>
            <a:prstGeom prst="rect">
              <a:avLst/>
            </a:prstGeom>
            <a:noFill/>
          </p:spPr>
          <p:txBody>
            <a:bodyPr wrap="none" rtlCol="0">
              <a:spAutoFit/>
            </a:bodyPr>
            <a:lstStyle/>
            <a:p>
              <a:r>
                <a:rPr lang="en-US" sz="2800" dirty="0"/>
                <a:t>NOVELTY</a:t>
              </a:r>
            </a:p>
          </p:txBody>
        </p:sp>
      </p:grpSp>
      <p:grpSp>
        <p:nvGrpSpPr>
          <p:cNvPr id="15" name="Group 14"/>
          <p:cNvGrpSpPr/>
          <p:nvPr/>
        </p:nvGrpSpPr>
        <p:grpSpPr>
          <a:xfrm>
            <a:off x="1295375" y="5022234"/>
            <a:ext cx="10307181" cy="1541526"/>
            <a:chOff x="-228625" y="5022234"/>
            <a:chExt cx="10307181" cy="1541526"/>
          </a:xfrm>
        </p:grpSpPr>
        <p:sp>
          <p:nvSpPr>
            <p:cNvPr id="18" name="TextBox 17"/>
            <p:cNvSpPr txBox="1"/>
            <p:nvPr/>
          </p:nvSpPr>
          <p:spPr>
            <a:xfrm>
              <a:off x="-228625" y="6040540"/>
              <a:ext cx="10307181" cy="523220"/>
            </a:xfrm>
            <a:prstGeom prst="rect">
              <a:avLst/>
            </a:prstGeom>
            <a:noFill/>
          </p:spPr>
          <p:txBody>
            <a:bodyPr wrap="none" rtlCol="0">
              <a:spAutoFit/>
            </a:bodyPr>
            <a:lstStyle/>
            <a:p>
              <a:r>
                <a:rPr lang="en-US" sz="2800" dirty="0"/>
                <a:t>What are the chances that we can discover a new pattern or process?</a:t>
              </a:r>
            </a:p>
          </p:txBody>
        </p:sp>
        <p:cxnSp>
          <p:nvCxnSpPr>
            <p:cNvPr id="21" name="Curved Connector 20"/>
            <p:cNvCxnSpPr>
              <a:stCxn id="12" idx="2"/>
              <a:endCxn id="18" idx="0"/>
            </p:cNvCxnSpPr>
            <p:nvPr/>
          </p:nvCxnSpPr>
          <p:spPr>
            <a:xfrm rot="5400000">
              <a:off x="5475285" y="4471917"/>
              <a:ext cx="1018305" cy="21189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1" idx="2"/>
              <a:endCxn id="18" idx="0"/>
            </p:cNvCxnSpPr>
            <p:nvPr/>
          </p:nvCxnSpPr>
          <p:spPr>
            <a:xfrm rot="16200000" flipH="1">
              <a:off x="3344163" y="4459736"/>
              <a:ext cx="1018305" cy="214330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199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415" y="894270"/>
            <a:ext cx="2394000" cy="400110"/>
          </a:xfrm>
          <a:prstGeom prst="rect">
            <a:avLst/>
          </a:prstGeom>
          <a:noFill/>
        </p:spPr>
        <p:txBody>
          <a:bodyPr wrap="square" rtlCol="0">
            <a:spAutoFit/>
          </a:bodyPr>
          <a:lstStyle/>
          <a:p>
            <a:r>
              <a:rPr lang="en-US" sz="2000" b="1" dirty="0">
                <a:solidFill>
                  <a:srgbClr val="FF0000"/>
                </a:solidFill>
              </a:rPr>
              <a:t>Interpretation: </a:t>
            </a:r>
            <a:endParaRPr lang="en-CA" sz="2000" b="1" dirty="0">
              <a:solidFill>
                <a:srgbClr val="FF0000"/>
              </a:solidFill>
            </a:endParaRPr>
          </a:p>
        </p:txBody>
      </p:sp>
      <p:sp>
        <p:nvSpPr>
          <p:cNvPr id="5" name="Rectangle 4"/>
          <p:cNvSpPr/>
          <p:nvPr/>
        </p:nvSpPr>
        <p:spPr>
          <a:xfrm>
            <a:off x="-9980" y="3198570"/>
            <a:ext cx="2774736" cy="400110"/>
          </a:xfrm>
          <a:prstGeom prst="rect">
            <a:avLst/>
          </a:prstGeom>
        </p:spPr>
        <p:txBody>
          <a:bodyPr wrap="square">
            <a:spAutoFit/>
          </a:bodyPr>
          <a:lstStyle/>
          <a:p>
            <a:r>
              <a:rPr lang="en-US" sz="2000" b="1" dirty="0">
                <a:solidFill>
                  <a:srgbClr val="FF0000"/>
                </a:solidFill>
              </a:rPr>
              <a:t>Critical observation:</a:t>
            </a:r>
            <a:endParaRPr lang="en-CA" sz="2000" b="1" dirty="0">
              <a:solidFill>
                <a:srgbClr val="FF0000"/>
              </a:solidFill>
            </a:endParaRPr>
          </a:p>
        </p:txBody>
      </p:sp>
      <p:sp>
        <p:nvSpPr>
          <p:cNvPr id="10" name="TextBox 9"/>
          <p:cNvSpPr txBox="1"/>
          <p:nvPr/>
        </p:nvSpPr>
        <p:spPr>
          <a:xfrm>
            <a:off x="0" y="164576"/>
            <a:ext cx="12192000" cy="400110"/>
          </a:xfrm>
          <a:prstGeom prst="rect">
            <a:avLst/>
          </a:prstGeom>
          <a:solidFill>
            <a:schemeClr val="bg1">
              <a:lumMod val="65000"/>
            </a:schemeClr>
          </a:solidFill>
        </p:spPr>
        <p:txBody>
          <a:bodyPr wrap="square" rtlCol="0">
            <a:spAutoFit/>
          </a:bodyPr>
          <a:lstStyle/>
          <a:p>
            <a:pPr algn="ctr"/>
            <a:r>
              <a:rPr lang="en-US" sz="2000" b="1" dirty="0"/>
              <a:t>Most often, advance comes from reassessment of patterns and ideas than from the generation of new ones</a:t>
            </a:r>
            <a:endParaRPr lang="en-CA" sz="2000" b="1" dirty="0"/>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20" y="3544216"/>
            <a:ext cx="4114888" cy="323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p:nvPr/>
        </p:nvCxnSpPr>
        <p:spPr>
          <a:xfrm>
            <a:off x="4178703" y="5103967"/>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13420" y="4811580"/>
            <a:ext cx="4608727" cy="830997"/>
          </a:xfrm>
          <a:prstGeom prst="rect">
            <a:avLst/>
          </a:prstGeom>
        </p:spPr>
        <p:txBody>
          <a:bodyPr wrap="square">
            <a:spAutoFit/>
          </a:bodyPr>
          <a:lstStyle/>
          <a:p>
            <a:r>
              <a:rPr lang="en-CA" sz="2400" dirty="0"/>
              <a:t>Solve mystery about how corals colonized the Eastern Pacific</a:t>
            </a:r>
          </a:p>
        </p:txBody>
      </p:sp>
      <p:grpSp>
        <p:nvGrpSpPr>
          <p:cNvPr id="92" name="Group 91"/>
          <p:cNvGrpSpPr/>
          <p:nvPr/>
        </p:nvGrpSpPr>
        <p:grpSpPr>
          <a:xfrm>
            <a:off x="301673" y="1467553"/>
            <a:ext cx="962941" cy="642946"/>
            <a:chOff x="5948004" y="5684017"/>
            <a:chExt cx="962941" cy="642946"/>
          </a:xfrm>
        </p:grpSpPr>
        <p:sp>
          <p:nvSpPr>
            <p:cNvPr id="74" name="Rectangle 73"/>
            <p:cNvSpPr/>
            <p:nvPr/>
          </p:nvSpPr>
          <p:spPr>
            <a:xfrm>
              <a:off x="5953318" y="5684017"/>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1" name="Straight Connector 80"/>
            <p:cNvCxnSpPr/>
            <p:nvPr/>
          </p:nvCxnSpPr>
          <p:spPr>
            <a:xfrm>
              <a:off x="6493318"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8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948004"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94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19299" y="1570499"/>
            <a:ext cx="885204" cy="874108"/>
            <a:chOff x="4744593" y="5786963"/>
            <a:chExt cx="885204" cy="874108"/>
          </a:xfrm>
        </p:grpSpPr>
        <p:sp>
          <p:nvSpPr>
            <p:cNvPr id="59" name="Rectangle 58"/>
            <p:cNvSpPr/>
            <p:nvPr/>
          </p:nvSpPr>
          <p:spPr>
            <a:xfrm>
              <a:off x="5095516" y="6121071"/>
              <a:ext cx="189078" cy="205892"/>
            </a:xfrm>
            <a:prstGeom prst="rect">
              <a:avLst/>
            </a:prstGeom>
            <a:pattFill prst="lt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4744593" y="5786963"/>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5089797" y="6121071"/>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7" name="Group 106"/>
          <p:cNvGrpSpPr/>
          <p:nvPr/>
        </p:nvGrpSpPr>
        <p:grpSpPr>
          <a:xfrm>
            <a:off x="1756235" y="1585560"/>
            <a:ext cx="4625020" cy="461665"/>
            <a:chOff x="5781529" y="5802024"/>
            <a:chExt cx="4625020" cy="461665"/>
          </a:xfrm>
        </p:grpSpPr>
        <p:cxnSp>
          <p:nvCxnSpPr>
            <p:cNvPr id="104" name="Straight Arrow Connector 103"/>
            <p:cNvCxnSpPr/>
            <p:nvPr/>
          </p:nvCxnSpPr>
          <p:spPr>
            <a:xfrm>
              <a:off x="5781529" y="6040160"/>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6279622" y="5802024"/>
              <a:ext cx="4126927" cy="461665"/>
            </a:xfrm>
            <a:prstGeom prst="rect">
              <a:avLst/>
            </a:prstGeom>
          </p:spPr>
          <p:txBody>
            <a:bodyPr wrap="square">
              <a:spAutoFit/>
            </a:bodyPr>
            <a:lstStyle/>
            <a:p>
              <a:r>
                <a:rPr lang="en-CA" sz="2400" dirty="0"/>
                <a:t>Change view on niche theory</a:t>
              </a:r>
            </a:p>
          </p:txBody>
        </p:sp>
      </p:grpSp>
      <p:grpSp>
        <p:nvGrpSpPr>
          <p:cNvPr id="93" name="Group 92"/>
          <p:cNvGrpSpPr/>
          <p:nvPr/>
        </p:nvGrpSpPr>
        <p:grpSpPr>
          <a:xfrm>
            <a:off x="1061118" y="1904984"/>
            <a:ext cx="822564" cy="642946"/>
            <a:chOff x="6704244" y="6121071"/>
            <a:chExt cx="822564" cy="642946"/>
          </a:xfrm>
        </p:grpSpPr>
        <p:sp>
          <p:nvSpPr>
            <p:cNvPr id="73" name="Rectangle 72"/>
            <p:cNvSpPr/>
            <p:nvPr/>
          </p:nvSpPr>
          <p:spPr>
            <a:xfrm>
              <a:off x="6986808" y="6224017"/>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p:cNvCxnSpPr/>
            <p:nvPr/>
          </p:nvCxnSpPr>
          <p:spPr>
            <a:xfrm>
              <a:off x="7250217" y="612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704244" y="666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04244" y="6121415"/>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231534" y="6652948"/>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63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wipe(righ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wipe(left)">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wipe(left)">
                                      <p:cBhvr>
                                        <p:cTn id="31" dur="500"/>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D638C-9C53-41F0-B181-B9C70702ADB1}"/>
              </a:ext>
            </a:extLst>
          </p:cNvPr>
          <p:cNvPicPr>
            <a:picLocks noChangeAspect="1"/>
          </p:cNvPicPr>
          <p:nvPr/>
        </p:nvPicPr>
        <p:blipFill>
          <a:blip r:embed="rId2"/>
          <a:stretch>
            <a:fillRect/>
          </a:stretch>
        </p:blipFill>
        <p:spPr>
          <a:xfrm>
            <a:off x="0" y="971081"/>
            <a:ext cx="12192000" cy="5886920"/>
          </a:xfrm>
          <a:prstGeom prst="rect">
            <a:avLst/>
          </a:prstGeom>
        </p:spPr>
      </p:pic>
      <p:sp>
        <p:nvSpPr>
          <p:cNvPr id="2" name="Rectangle 1">
            <a:extLst>
              <a:ext uri="{FF2B5EF4-FFF2-40B4-BE49-F238E27FC236}">
                <a16:creationId xmlns:a16="http://schemas.microsoft.com/office/drawing/2014/main" id="{438A6DCF-136F-42E7-9F8A-E44F14F0B6BC}"/>
              </a:ext>
            </a:extLst>
          </p:cNvPr>
          <p:cNvSpPr/>
          <p:nvPr/>
        </p:nvSpPr>
        <p:spPr>
          <a:xfrm>
            <a:off x="1909855" y="279790"/>
            <a:ext cx="4572000" cy="369332"/>
          </a:xfrm>
          <a:prstGeom prst="rect">
            <a:avLst/>
          </a:prstGeom>
        </p:spPr>
        <p:txBody>
          <a:bodyPr>
            <a:spAutoFit/>
          </a:bodyPr>
          <a:lstStyle/>
          <a:p>
            <a:endParaRPr lang="en-US" dirty="0"/>
          </a:p>
        </p:txBody>
      </p:sp>
      <p:sp>
        <p:nvSpPr>
          <p:cNvPr id="5" name="Rectangle 4">
            <a:extLst>
              <a:ext uri="{FF2B5EF4-FFF2-40B4-BE49-F238E27FC236}">
                <a16:creationId xmlns:a16="http://schemas.microsoft.com/office/drawing/2014/main" id="{D469E872-D100-42F1-9624-451540F1BD8D}"/>
              </a:ext>
            </a:extLst>
          </p:cNvPr>
          <p:cNvSpPr/>
          <p:nvPr/>
        </p:nvSpPr>
        <p:spPr>
          <a:xfrm>
            <a:off x="0" y="1"/>
            <a:ext cx="12191999" cy="1431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Biogeography</a:t>
            </a:r>
            <a:r>
              <a:rPr lang="en-US" sz="3200" dirty="0">
                <a:solidFill>
                  <a:schemeClr val="tx1"/>
                </a:solidFill>
              </a:rPr>
              <a:t> is the study of the distribution of </a:t>
            </a:r>
            <a:r>
              <a:rPr lang="en-US" sz="3200" dirty="0">
                <a:solidFill>
                  <a:schemeClr val="tx1"/>
                </a:solidFill>
                <a:hlinkClick r:id="rId3" tooltip="Species">
                  <a:extLst>
                    <a:ext uri="{A12FA001-AC4F-418D-AE19-62706E023703}">
                      <ahyp:hlinkClr xmlns:ahyp="http://schemas.microsoft.com/office/drawing/2018/hyperlinkcolor" val="tx"/>
                    </a:ext>
                  </a:extLst>
                </a:hlinkClick>
              </a:rPr>
              <a:t>species</a:t>
            </a:r>
            <a:r>
              <a:rPr lang="en-US" sz="3200" dirty="0">
                <a:solidFill>
                  <a:schemeClr val="tx1"/>
                </a:solidFill>
              </a:rPr>
              <a:t> and </a:t>
            </a:r>
            <a:r>
              <a:rPr lang="en-US" sz="3200" dirty="0">
                <a:solidFill>
                  <a:schemeClr val="tx1"/>
                </a:solidFill>
                <a:hlinkClick r:id="rId4" tooltip="Ecosystem">
                  <a:extLst>
                    <a:ext uri="{A12FA001-AC4F-418D-AE19-62706E023703}">
                      <ahyp:hlinkClr xmlns:ahyp="http://schemas.microsoft.com/office/drawing/2018/hyperlinkcolor" val="tx"/>
                    </a:ext>
                  </a:extLst>
                </a:hlinkClick>
              </a:rPr>
              <a:t>ecosystems</a:t>
            </a:r>
            <a:r>
              <a:rPr lang="en-US" sz="3200" dirty="0">
                <a:solidFill>
                  <a:schemeClr val="tx1"/>
                </a:solidFill>
              </a:rPr>
              <a:t> in </a:t>
            </a:r>
            <a:r>
              <a:rPr lang="en-US" sz="3200" dirty="0">
                <a:solidFill>
                  <a:schemeClr val="tx1"/>
                </a:solidFill>
                <a:hlinkClick r:id="rId5" tooltip="Geography">
                  <a:extLst>
                    <a:ext uri="{A12FA001-AC4F-418D-AE19-62706E023703}">
                      <ahyp:hlinkClr xmlns:ahyp="http://schemas.microsoft.com/office/drawing/2018/hyperlinkcolor" val="tx"/>
                    </a:ext>
                  </a:extLst>
                </a:hlinkClick>
              </a:rPr>
              <a:t>geographic space</a:t>
            </a:r>
            <a:r>
              <a:rPr lang="en-US" sz="3200" dirty="0">
                <a:solidFill>
                  <a:schemeClr val="tx1"/>
                </a:solidFill>
              </a:rPr>
              <a:t> and through </a:t>
            </a:r>
            <a:r>
              <a:rPr lang="en-US" sz="3200" dirty="0">
                <a:solidFill>
                  <a:schemeClr val="tx1"/>
                </a:solidFill>
                <a:hlinkClick r:id="rId6" tooltip="Evolutionary history of life">
                  <a:extLst>
                    <a:ext uri="{A12FA001-AC4F-418D-AE19-62706E023703}">
                      <ahyp:hlinkClr xmlns:ahyp="http://schemas.microsoft.com/office/drawing/2018/hyperlinkcolor" val="tx"/>
                    </a:ext>
                  </a:extLst>
                </a:hlinkClick>
              </a:rPr>
              <a:t>geological time</a:t>
            </a:r>
            <a:r>
              <a:rPr lang="en-US" sz="3200" dirty="0">
                <a:solidFill>
                  <a:schemeClr val="tx1"/>
                </a:solidFill>
              </a:rPr>
              <a:t>. </a:t>
            </a:r>
          </a:p>
        </p:txBody>
      </p:sp>
    </p:spTree>
    <p:extLst>
      <p:ext uri="{BB962C8B-B14F-4D97-AF65-F5344CB8AC3E}">
        <p14:creationId xmlns:p14="http://schemas.microsoft.com/office/powerpoint/2010/main" val="35519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e Sixth Sense ">
            <a:hlinkClick r:id="rId2"/>
            <a:extLst>
              <a:ext uri="{FF2B5EF4-FFF2-40B4-BE49-F238E27FC236}">
                <a16:creationId xmlns:a16="http://schemas.microsoft.com/office/drawing/2014/main" id="{6D916533-2DC6-46ED-A661-489F57465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675" y="1009485"/>
            <a:ext cx="3920854" cy="5533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F37079-74E4-4928-9A4A-2FC7C8A2F69E}"/>
              </a:ext>
            </a:extLst>
          </p:cNvPr>
          <p:cNvSpPr txBox="1"/>
          <p:nvPr/>
        </p:nvSpPr>
        <p:spPr>
          <a:xfrm>
            <a:off x="3599674" y="678745"/>
            <a:ext cx="3920855" cy="338554"/>
          </a:xfrm>
          <a:prstGeom prst="rect">
            <a:avLst/>
          </a:prstGeom>
          <a:solidFill>
            <a:schemeClr val="bg1">
              <a:lumMod val="65000"/>
            </a:schemeClr>
          </a:solidFill>
        </p:spPr>
        <p:txBody>
          <a:bodyPr wrap="square" rtlCol="0">
            <a:spAutoFit/>
          </a:bodyPr>
          <a:lstStyle/>
          <a:p>
            <a:pPr algn="ctr"/>
            <a:r>
              <a:rPr lang="en-US" sz="1600" dirty="0">
                <a:solidFill>
                  <a:schemeClr val="bg1"/>
                </a:solidFill>
              </a:rPr>
              <a:t>What is there in this movie for us to learn?</a:t>
            </a:r>
            <a:endParaRPr lang="en-CA" sz="1600" dirty="0">
              <a:solidFill>
                <a:schemeClr val="bg1"/>
              </a:solidFill>
            </a:endParaRPr>
          </a:p>
        </p:txBody>
      </p:sp>
      <p:sp>
        <p:nvSpPr>
          <p:cNvPr id="4" name="TextBox 3">
            <a:extLst>
              <a:ext uri="{FF2B5EF4-FFF2-40B4-BE49-F238E27FC236}">
                <a16:creationId xmlns:a16="http://schemas.microsoft.com/office/drawing/2014/main" id="{8AF2CC8F-01BE-42F4-978C-5AF937ECBAF5}"/>
              </a:ext>
            </a:extLst>
          </p:cNvPr>
          <p:cNvSpPr txBox="1"/>
          <p:nvPr/>
        </p:nvSpPr>
        <p:spPr>
          <a:xfrm>
            <a:off x="143225" y="126170"/>
            <a:ext cx="5049331" cy="461665"/>
          </a:xfrm>
          <a:prstGeom prst="rect">
            <a:avLst/>
          </a:prstGeom>
          <a:noFill/>
        </p:spPr>
        <p:txBody>
          <a:bodyPr wrap="none" rtlCol="0">
            <a:spAutoFit/>
          </a:bodyPr>
          <a:lstStyle/>
          <a:p>
            <a:r>
              <a:rPr lang="en-US" sz="2400" b="1" dirty="0"/>
              <a:t>Interpretation and critical observation</a:t>
            </a:r>
          </a:p>
        </p:txBody>
      </p:sp>
    </p:spTree>
    <p:extLst>
      <p:ext uri="{BB962C8B-B14F-4D97-AF65-F5344CB8AC3E}">
        <p14:creationId xmlns:p14="http://schemas.microsoft.com/office/powerpoint/2010/main" val="35477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29370" y="1086295"/>
            <a:ext cx="3026662" cy="523220"/>
          </a:xfrm>
          <a:prstGeom prst="rect">
            <a:avLst/>
          </a:prstGeom>
          <a:noFill/>
        </p:spPr>
        <p:txBody>
          <a:bodyPr wrap="none" rtlCol="0">
            <a:spAutoFit/>
          </a:bodyPr>
          <a:lstStyle/>
          <a:p>
            <a:r>
              <a:rPr lang="en-US" sz="2800" b="1" dirty="0">
                <a:solidFill>
                  <a:srgbClr val="FF0000"/>
                </a:solidFill>
              </a:rPr>
              <a:t>Sampling: Amount</a:t>
            </a:r>
          </a:p>
        </p:txBody>
      </p:sp>
      <p:grpSp>
        <p:nvGrpSpPr>
          <p:cNvPr id="2" name="Group 1"/>
          <p:cNvGrpSpPr/>
          <p:nvPr/>
        </p:nvGrpSpPr>
        <p:grpSpPr>
          <a:xfrm>
            <a:off x="104821" y="1975412"/>
            <a:ext cx="4268485" cy="2504420"/>
            <a:chOff x="200425" y="2781918"/>
            <a:chExt cx="4268485" cy="2504420"/>
          </a:xfrm>
        </p:grpSpPr>
        <p:cxnSp>
          <p:nvCxnSpPr>
            <p:cNvPr id="10" name="Straight Connector 9"/>
            <p:cNvCxnSpPr/>
            <p:nvPr/>
          </p:nvCxnSpPr>
          <p:spPr>
            <a:xfrm>
              <a:off x="1164761" y="2781918"/>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164761" y="4763118"/>
              <a:ext cx="23622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3069" y="4763118"/>
              <a:ext cx="3535841" cy="523220"/>
            </a:xfrm>
            <a:prstGeom prst="rect">
              <a:avLst/>
            </a:prstGeom>
            <a:noFill/>
          </p:spPr>
          <p:txBody>
            <a:bodyPr wrap="square" rtlCol="0">
              <a:spAutoFit/>
            </a:bodyPr>
            <a:lstStyle/>
            <a:p>
              <a:r>
                <a:rPr lang="en-US" sz="2800" dirty="0"/>
                <a:t>Number of quadrats</a:t>
              </a:r>
            </a:p>
          </p:txBody>
        </p:sp>
        <p:sp>
          <p:nvSpPr>
            <p:cNvPr id="14" name="TextBox 13"/>
            <p:cNvSpPr txBox="1"/>
            <p:nvPr/>
          </p:nvSpPr>
          <p:spPr>
            <a:xfrm rot="16200000">
              <a:off x="-354150" y="3445907"/>
              <a:ext cx="2063258" cy="954107"/>
            </a:xfrm>
            <a:prstGeom prst="rect">
              <a:avLst/>
            </a:prstGeom>
            <a:noFill/>
          </p:spPr>
          <p:txBody>
            <a:bodyPr wrap="square" rtlCol="0">
              <a:spAutoFit/>
            </a:bodyPr>
            <a:lstStyle/>
            <a:p>
              <a:pPr algn="ctr"/>
              <a:r>
                <a:rPr lang="en-US" sz="2800" dirty="0"/>
                <a:t>Number of species</a:t>
              </a:r>
            </a:p>
          </p:txBody>
        </p:sp>
      </p:grpSp>
      <p:pic>
        <p:nvPicPr>
          <p:cNvPr id="4100" name="Picture 4" descr="Robin Rigby demonstrates how to lay out the quadr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571" y="1866838"/>
            <a:ext cx="5903102" cy="3943272"/>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1064945" y="2468875"/>
            <a:ext cx="2326005" cy="1476375"/>
          </a:xfrm>
          <a:custGeom>
            <a:avLst/>
            <a:gdLst>
              <a:gd name="connsiteX0" fmla="*/ 0 w 2326005"/>
              <a:gd name="connsiteY0" fmla="*/ 938985 h 938985"/>
              <a:gd name="connsiteX1" fmla="*/ 217170 w 2326005"/>
              <a:gd name="connsiteY1" fmla="*/ 424635 h 938985"/>
              <a:gd name="connsiteX2" fmla="*/ 731520 w 2326005"/>
              <a:gd name="connsiteY2" fmla="*/ 64590 h 938985"/>
              <a:gd name="connsiteX3" fmla="*/ 2326005 w 2326005"/>
              <a:gd name="connsiteY3" fmla="*/ 1725 h 938985"/>
            </a:gdLst>
            <a:ahLst/>
            <a:cxnLst>
              <a:cxn ang="0">
                <a:pos x="connsiteX0" y="connsiteY0"/>
              </a:cxn>
              <a:cxn ang="0">
                <a:pos x="connsiteX1" y="connsiteY1"/>
              </a:cxn>
              <a:cxn ang="0">
                <a:pos x="connsiteX2" y="connsiteY2"/>
              </a:cxn>
              <a:cxn ang="0">
                <a:pos x="connsiteX3" y="connsiteY3"/>
              </a:cxn>
            </a:cxnLst>
            <a:rect l="l" t="t" r="r" b="b"/>
            <a:pathLst>
              <a:path w="2326005" h="938985">
                <a:moveTo>
                  <a:pt x="0" y="938985"/>
                </a:moveTo>
                <a:cubicBezTo>
                  <a:pt x="47625" y="754676"/>
                  <a:pt x="95250" y="570367"/>
                  <a:pt x="217170" y="424635"/>
                </a:cubicBezTo>
                <a:cubicBezTo>
                  <a:pt x="339090" y="278903"/>
                  <a:pt x="380048" y="135075"/>
                  <a:pt x="731520" y="64590"/>
                </a:cubicBezTo>
                <a:cubicBezTo>
                  <a:pt x="1082992" y="-5895"/>
                  <a:pt x="1704498" y="-2085"/>
                  <a:pt x="2326005" y="17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8" name="Straight Arrow Connector 17"/>
          <p:cNvCxnSpPr/>
          <p:nvPr/>
        </p:nvCxnSpPr>
        <p:spPr>
          <a:xfrm flipV="1">
            <a:off x="2154604" y="2484114"/>
            <a:ext cx="0" cy="1472498"/>
          </a:xfrm>
          <a:prstGeom prst="straightConnector1">
            <a:avLst/>
          </a:prstGeom>
          <a:ln w="28575">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78690" y="2545685"/>
            <a:ext cx="1613010" cy="1384995"/>
          </a:xfrm>
          <a:prstGeom prst="rect">
            <a:avLst/>
          </a:prstGeom>
          <a:noFill/>
        </p:spPr>
        <p:txBody>
          <a:bodyPr wrap="square" rtlCol="0">
            <a:spAutoFit/>
          </a:bodyPr>
          <a:lstStyle/>
          <a:p>
            <a:r>
              <a:rPr lang="en-US" sz="2800" dirty="0"/>
              <a:t>Optimum sample size</a:t>
            </a:r>
          </a:p>
        </p:txBody>
      </p:sp>
      <p:sp>
        <p:nvSpPr>
          <p:cNvPr id="16" name="TextBox 15"/>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17" name="TextBox 16"/>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However, do not expect things to be easy: issues</a:t>
            </a:r>
          </a:p>
        </p:txBody>
      </p:sp>
      <p:sp>
        <p:nvSpPr>
          <p:cNvPr id="19" name="TextBox 18"/>
          <p:cNvSpPr txBox="1"/>
          <p:nvPr/>
        </p:nvSpPr>
        <p:spPr>
          <a:xfrm>
            <a:off x="719300" y="6194160"/>
            <a:ext cx="11029814" cy="461665"/>
          </a:xfrm>
          <a:prstGeom prst="rect">
            <a:avLst/>
          </a:prstGeom>
          <a:noFill/>
        </p:spPr>
        <p:txBody>
          <a:bodyPr wrap="none" rtlCol="0">
            <a:spAutoFit/>
          </a:bodyPr>
          <a:lstStyle/>
          <a:p>
            <a:r>
              <a:rPr lang="en-US" sz="2400" b="1" dirty="0">
                <a:solidFill>
                  <a:srgbClr val="FF0000"/>
                </a:solidFill>
              </a:rPr>
              <a:t>You need some type of test to determine that the data are sufficient to test your idea</a:t>
            </a:r>
          </a:p>
        </p:txBody>
      </p:sp>
    </p:spTree>
    <p:extLst>
      <p:ext uri="{BB962C8B-B14F-4D97-AF65-F5344CB8AC3E}">
        <p14:creationId xmlns:p14="http://schemas.microsoft.com/office/powerpoint/2010/main" val="16889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21"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6"/>
          <p:cNvSpPr txBox="1">
            <a:spLocks noChangeArrowheads="1"/>
          </p:cNvSpPr>
          <p:nvPr/>
        </p:nvSpPr>
        <p:spPr bwMode="auto">
          <a:xfrm>
            <a:off x="949730" y="1605475"/>
            <a:ext cx="10029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dirty="0"/>
              <a:t>Biological systems often operate over large geographical scales</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345" y="2104740"/>
            <a:ext cx="3657600"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p:cNvSpPr/>
          <p:nvPr/>
        </p:nvSpPr>
        <p:spPr>
          <a:xfrm>
            <a:off x="4335782" y="2192052"/>
            <a:ext cx="3348038" cy="3829050"/>
          </a:xfrm>
          <a:custGeom>
            <a:avLst/>
            <a:gdLst>
              <a:gd name="connsiteX0" fmla="*/ 596746 w 5369804"/>
              <a:gd name="connsiteY0" fmla="*/ 320407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81069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81069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42510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42510 w 5369804"/>
              <a:gd name="connsiteY21" fmla="*/ 562778 h 54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9804" h="5469874">
                <a:moveTo>
                  <a:pt x="442510" y="562778"/>
                </a:moveTo>
                <a:cubicBezTo>
                  <a:pt x="316275" y="927252"/>
                  <a:pt x="223091" y="1091588"/>
                  <a:pt x="233190" y="1835226"/>
                </a:cubicBezTo>
                <a:cubicBezTo>
                  <a:pt x="243289" y="2578864"/>
                  <a:pt x="0" y="4579344"/>
                  <a:pt x="503103" y="5024609"/>
                </a:cubicBezTo>
                <a:cubicBezTo>
                  <a:pt x="1006207" y="5469874"/>
                  <a:pt x="2585291" y="4530687"/>
                  <a:pt x="3251811" y="4506817"/>
                </a:cubicBezTo>
                <a:cubicBezTo>
                  <a:pt x="3918331" y="4482947"/>
                  <a:pt x="4197426" y="4896079"/>
                  <a:pt x="4502226" y="4881390"/>
                </a:cubicBezTo>
                <a:cubicBezTo>
                  <a:pt x="4807026" y="4866701"/>
                  <a:pt x="4999821" y="4678497"/>
                  <a:pt x="5080611" y="4418682"/>
                </a:cubicBezTo>
                <a:cubicBezTo>
                  <a:pt x="5161401" y="4158868"/>
                  <a:pt x="4949327" y="3559365"/>
                  <a:pt x="4986968" y="3322503"/>
                </a:cubicBezTo>
                <a:cubicBezTo>
                  <a:pt x="5024609" y="3085641"/>
                  <a:pt x="5255045" y="3164595"/>
                  <a:pt x="5306457" y="2997506"/>
                </a:cubicBezTo>
                <a:cubicBezTo>
                  <a:pt x="5357869" y="2830417"/>
                  <a:pt x="5332163" y="2483385"/>
                  <a:pt x="5295440" y="2319968"/>
                </a:cubicBezTo>
                <a:cubicBezTo>
                  <a:pt x="5258717" y="2156551"/>
                  <a:pt x="5081530" y="2170323"/>
                  <a:pt x="5086120" y="2017005"/>
                </a:cubicBezTo>
                <a:cubicBezTo>
                  <a:pt x="5090710" y="1863687"/>
                  <a:pt x="5369804" y="1545115"/>
                  <a:pt x="5322982" y="1400060"/>
                </a:cubicBezTo>
                <a:cubicBezTo>
                  <a:pt x="5276160" y="1255005"/>
                  <a:pt x="4930048" y="1197166"/>
                  <a:pt x="4805190" y="1146672"/>
                </a:cubicBezTo>
                <a:cubicBezTo>
                  <a:pt x="4680332" y="1096178"/>
                  <a:pt x="4636264" y="1205428"/>
                  <a:pt x="4573835" y="1097096"/>
                </a:cubicBezTo>
                <a:cubicBezTo>
                  <a:pt x="4511406" y="988764"/>
                  <a:pt x="4559146" y="587566"/>
                  <a:pt x="4430616" y="496677"/>
                </a:cubicBezTo>
                <a:cubicBezTo>
                  <a:pt x="4302086" y="405788"/>
                  <a:pt x="4021156" y="598583"/>
                  <a:pt x="3802655" y="551761"/>
                </a:cubicBezTo>
                <a:cubicBezTo>
                  <a:pt x="3584154" y="504939"/>
                  <a:pt x="3347291" y="240535"/>
                  <a:pt x="3119609" y="215747"/>
                </a:cubicBezTo>
                <a:cubicBezTo>
                  <a:pt x="2891927" y="190959"/>
                  <a:pt x="2568766" y="414968"/>
                  <a:pt x="2436563" y="403033"/>
                </a:cubicBezTo>
                <a:cubicBezTo>
                  <a:pt x="2304361" y="391098"/>
                  <a:pt x="2409020" y="197385"/>
                  <a:pt x="2326394" y="144137"/>
                </a:cubicBezTo>
                <a:cubicBezTo>
                  <a:pt x="2243768" y="90889"/>
                  <a:pt x="2099631" y="58756"/>
                  <a:pt x="1940804" y="83544"/>
                </a:cubicBezTo>
                <a:cubicBezTo>
                  <a:pt x="1781977" y="108332"/>
                  <a:pt x="1575411" y="299291"/>
                  <a:pt x="1373435" y="292865"/>
                </a:cubicBezTo>
                <a:cubicBezTo>
                  <a:pt x="1171459" y="286439"/>
                  <a:pt x="884103" y="0"/>
                  <a:pt x="728949" y="44985"/>
                </a:cubicBezTo>
                <a:cubicBezTo>
                  <a:pt x="573795" y="89970"/>
                  <a:pt x="492086" y="326374"/>
                  <a:pt x="442510" y="562778"/>
                </a:cubicBezTo>
              </a:path>
            </a:pathLst>
          </a:custGeom>
          <a:ln w="635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p>
        </p:txBody>
      </p:sp>
      <p:grpSp>
        <p:nvGrpSpPr>
          <p:cNvPr id="2" name="Group 17"/>
          <p:cNvGrpSpPr>
            <a:grpSpLocks/>
          </p:cNvGrpSpPr>
          <p:nvPr/>
        </p:nvGrpSpPr>
        <p:grpSpPr bwMode="auto">
          <a:xfrm>
            <a:off x="4754883" y="2265078"/>
            <a:ext cx="5087289" cy="3255963"/>
            <a:chOff x="3200401" y="1238547"/>
            <a:chExt cx="5086633" cy="3254961"/>
          </a:xfrm>
        </p:grpSpPr>
        <p:cxnSp>
          <p:nvCxnSpPr>
            <p:cNvPr id="10" name="Straight Arrow Connector 9"/>
            <p:cNvCxnSpPr/>
            <p:nvPr/>
          </p:nvCxnSpPr>
          <p:spPr>
            <a:xfrm rot="16200000" flipH="1">
              <a:off x="2855455" y="1583493"/>
              <a:ext cx="3254961" cy="2565069"/>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45" name="TextBox 13"/>
            <p:cNvSpPr txBox="1">
              <a:spLocks noChangeArrowheads="1"/>
            </p:cNvSpPr>
            <p:nvPr/>
          </p:nvSpPr>
          <p:spPr bwMode="auto">
            <a:xfrm>
              <a:off x="3390876" y="2731925"/>
              <a:ext cx="4896158" cy="52305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t>10s, 100s or 1000s of kilometers</a:t>
              </a:r>
            </a:p>
          </p:txBody>
        </p:sp>
      </p:grpSp>
      <p:sp>
        <p:nvSpPr>
          <p:cNvPr id="11" name="TextBox 10"/>
          <p:cNvSpPr txBox="1"/>
          <p:nvPr/>
        </p:nvSpPr>
        <p:spPr>
          <a:xfrm>
            <a:off x="-1495" y="471815"/>
            <a:ext cx="12192000" cy="523220"/>
          </a:xfrm>
          <a:prstGeom prst="rect">
            <a:avLst/>
          </a:prstGeom>
          <a:solidFill>
            <a:schemeClr val="bg1">
              <a:lumMod val="85000"/>
            </a:schemeClr>
          </a:solidFill>
        </p:spPr>
        <p:txBody>
          <a:bodyPr wrap="square">
            <a:spAutoFit/>
          </a:bodyPr>
          <a:lstStyle/>
          <a:p>
            <a:pPr algn="ctr">
              <a:defRPr/>
            </a:pPr>
            <a:r>
              <a:rPr lang="en-US" sz="2800" dirty="0"/>
              <a:t>Issues</a:t>
            </a:r>
          </a:p>
        </p:txBody>
      </p:sp>
      <p:sp>
        <p:nvSpPr>
          <p:cNvPr id="12" name="TextBox 11"/>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13" name="TextBox 12"/>
          <p:cNvSpPr txBox="1">
            <a:spLocks noChangeArrowheads="1"/>
          </p:cNvSpPr>
          <p:nvPr/>
        </p:nvSpPr>
        <p:spPr bwMode="auto">
          <a:xfrm>
            <a:off x="988135" y="6329290"/>
            <a:ext cx="1023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So, very often, robust patterns require data over large spatial scales</a:t>
            </a:r>
          </a:p>
        </p:txBody>
      </p:sp>
      <p:sp>
        <p:nvSpPr>
          <p:cNvPr id="14" name="TextBox 13">
            <a:extLst>
              <a:ext uri="{FF2B5EF4-FFF2-40B4-BE49-F238E27FC236}">
                <a16:creationId xmlns:a16="http://schemas.microsoft.com/office/drawing/2014/main" id="{70BE5994-A4D8-4C1D-8C81-8354F185F7C7}"/>
              </a:ext>
            </a:extLst>
          </p:cNvPr>
          <p:cNvSpPr txBox="1"/>
          <p:nvPr/>
        </p:nvSpPr>
        <p:spPr>
          <a:xfrm>
            <a:off x="4548342" y="1086295"/>
            <a:ext cx="3083858" cy="523220"/>
          </a:xfrm>
          <a:prstGeom prst="rect">
            <a:avLst/>
          </a:prstGeom>
          <a:noFill/>
        </p:spPr>
        <p:txBody>
          <a:bodyPr wrap="none" rtlCol="0">
            <a:spAutoFit/>
          </a:bodyPr>
          <a:lstStyle/>
          <a:p>
            <a:r>
              <a:rPr lang="en-US" sz="2800" b="1" dirty="0">
                <a:solidFill>
                  <a:srgbClr val="FF0000"/>
                </a:solidFill>
              </a:rPr>
              <a:t>Sampling: Location</a:t>
            </a:r>
          </a:p>
        </p:txBody>
      </p:sp>
    </p:spTree>
    <p:extLst>
      <p:ext uri="{BB962C8B-B14F-4D97-AF65-F5344CB8AC3E}">
        <p14:creationId xmlns:p14="http://schemas.microsoft.com/office/powerpoint/2010/main" val="899104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01" name="Freeform 33"/>
          <p:cNvSpPr>
            <a:spLocks/>
          </p:cNvSpPr>
          <p:nvPr/>
        </p:nvSpPr>
        <p:spPr bwMode="auto">
          <a:xfrm>
            <a:off x="2782001" y="3503306"/>
            <a:ext cx="2241550" cy="1104900"/>
          </a:xfrm>
          <a:custGeom>
            <a:avLst/>
            <a:gdLst>
              <a:gd name="T0" fmla="*/ 0 w 1412"/>
              <a:gd name="T1" fmla="*/ 696 h 696"/>
              <a:gd name="T2" fmla="*/ 236 w 1412"/>
              <a:gd name="T3" fmla="*/ 282 h 696"/>
              <a:gd name="T4" fmla="*/ 509 w 1412"/>
              <a:gd name="T5" fmla="*/ 84 h 696"/>
              <a:gd name="T6" fmla="*/ 885 w 1412"/>
              <a:gd name="T7" fmla="*/ 18 h 696"/>
              <a:gd name="T8" fmla="*/ 1412 w 1412"/>
              <a:gd name="T9" fmla="*/ 0 h 696"/>
            </a:gdLst>
            <a:ahLst/>
            <a:cxnLst>
              <a:cxn ang="0">
                <a:pos x="T0" y="T1"/>
              </a:cxn>
              <a:cxn ang="0">
                <a:pos x="T2" y="T3"/>
              </a:cxn>
              <a:cxn ang="0">
                <a:pos x="T4" y="T5"/>
              </a:cxn>
              <a:cxn ang="0">
                <a:pos x="T6" y="T7"/>
              </a:cxn>
              <a:cxn ang="0">
                <a:pos x="T8" y="T9"/>
              </a:cxn>
            </a:cxnLst>
            <a:rect l="0" t="0" r="r" b="b"/>
            <a:pathLst>
              <a:path w="1412" h="696">
                <a:moveTo>
                  <a:pt x="0" y="696"/>
                </a:moveTo>
                <a:cubicBezTo>
                  <a:pt x="75" y="540"/>
                  <a:pt x="151" y="384"/>
                  <a:pt x="236" y="282"/>
                </a:cubicBezTo>
                <a:cubicBezTo>
                  <a:pt x="321" y="180"/>
                  <a:pt x="401" y="128"/>
                  <a:pt x="509" y="84"/>
                </a:cubicBezTo>
                <a:cubicBezTo>
                  <a:pt x="617" y="40"/>
                  <a:pt x="735" y="32"/>
                  <a:pt x="885" y="18"/>
                </a:cubicBezTo>
                <a:cubicBezTo>
                  <a:pt x="1035" y="4"/>
                  <a:pt x="1223" y="2"/>
                  <a:pt x="1412"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109602" name="Group 34"/>
          <p:cNvGrpSpPr>
            <a:grpSpLocks/>
          </p:cNvGrpSpPr>
          <p:nvPr/>
        </p:nvGrpSpPr>
        <p:grpSpPr bwMode="auto">
          <a:xfrm>
            <a:off x="2774064" y="3477906"/>
            <a:ext cx="2197100" cy="1117600"/>
            <a:chOff x="616" y="2233"/>
            <a:chExt cx="2664" cy="771"/>
          </a:xfrm>
        </p:grpSpPr>
        <p:sp>
          <p:nvSpPr>
            <p:cNvPr id="109603" name="Line 35"/>
            <p:cNvSpPr>
              <a:spLocks noChangeShapeType="1"/>
            </p:cNvSpPr>
            <p:nvPr/>
          </p:nvSpPr>
          <p:spPr bwMode="auto">
            <a:xfrm flipV="1">
              <a:off x="3231" y="2233"/>
              <a:ext cx="0" cy="77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04" name="Line 36"/>
            <p:cNvSpPr>
              <a:spLocks noChangeShapeType="1"/>
            </p:cNvSpPr>
            <p:nvPr/>
          </p:nvSpPr>
          <p:spPr bwMode="auto">
            <a:xfrm flipH="1" flipV="1">
              <a:off x="616" y="2246"/>
              <a:ext cx="2664"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05" name="Group 37"/>
          <p:cNvGrpSpPr>
            <a:grpSpLocks/>
          </p:cNvGrpSpPr>
          <p:nvPr/>
        </p:nvGrpSpPr>
        <p:grpSpPr bwMode="auto">
          <a:xfrm>
            <a:off x="2782001" y="3585857"/>
            <a:ext cx="1271588" cy="1009906"/>
            <a:chOff x="640" y="2330"/>
            <a:chExt cx="801" cy="684"/>
          </a:xfrm>
        </p:grpSpPr>
        <p:sp>
          <p:nvSpPr>
            <p:cNvPr id="109606" name="Line 38"/>
            <p:cNvSpPr>
              <a:spLocks noChangeShapeType="1"/>
            </p:cNvSpPr>
            <p:nvPr/>
          </p:nvSpPr>
          <p:spPr bwMode="auto">
            <a:xfrm flipV="1">
              <a:off x="1417" y="2344"/>
              <a:ext cx="0" cy="67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07" name="Line 39"/>
            <p:cNvSpPr>
              <a:spLocks noChangeShapeType="1"/>
            </p:cNvSpPr>
            <p:nvPr/>
          </p:nvSpPr>
          <p:spPr bwMode="auto">
            <a:xfrm flipH="1" flipV="1">
              <a:off x="640" y="2330"/>
              <a:ext cx="801"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16" name="Group 48"/>
          <p:cNvGrpSpPr>
            <a:grpSpLocks/>
          </p:cNvGrpSpPr>
          <p:nvPr/>
        </p:nvGrpSpPr>
        <p:grpSpPr bwMode="auto">
          <a:xfrm>
            <a:off x="6887390" y="3533469"/>
            <a:ext cx="1901547" cy="1085710"/>
            <a:chOff x="719" y="2233"/>
            <a:chExt cx="2588" cy="749"/>
          </a:xfrm>
        </p:grpSpPr>
        <p:sp>
          <p:nvSpPr>
            <p:cNvPr id="109617" name="Line 49"/>
            <p:cNvSpPr>
              <a:spLocks noChangeShapeType="1"/>
            </p:cNvSpPr>
            <p:nvPr/>
          </p:nvSpPr>
          <p:spPr bwMode="auto">
            <a:xfrm flipV="1">
              <a:off x="3253" y="2233"/>
              <a:ext cx="0" cy="74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18" name="Line 50"/>
            <p:cNvSpPr>
              <a:spLocks noChangeShapeType="1"/>
            </p:cNvSpPr>
            <p:nvPr/>
          </p:nvSpPr>
          <p:spPr bwMode="auto">
            <a:xfrm flipH="1" flipV="1">
              <a:off x="719" y="2233"/>
              <a:ext cx="2588"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19" name="Group 51"/>
          <p:cNvGrpSpPr>
            <a:grpSpLocks/>
          </p:cNvGrpSpPr>
          <p:nvPr/>
        </p:nvGrpSpPr>
        <p:grpSpPr bwMode="auto">
          <a:xfrm>
            <a:off x="6857620" y="3078286"/>
            <a:ext cx="1927181" cy="1512458"/>
            <a:chOff x="638" y="5387844"/>
            <a:chExt cx="788" cy="1512458"/>
          </a:xfrm>
        </p:grpSpPr>
        <p:sp>
          <p:nvSpPr>
            <p:cNvPr id="109620" name="Line 52"/>
            <p:cNvSpPr>
              <a:spLocks noChangeShapeType="1"/>
            </p:cNvSpPr>
            <p:nvPr/>
          </p:nvSpPr>
          <p:spPr bwMode="auto">
            <a:xfrm flipV="1">
              <a:off x="1412" y="5387844"/>
              <a:ext cx="0" cy="151245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1" name="Line 53"/>
            <p:cNvSpPr>
              <a:spLocks noChangeShapeType="1"/>
            </p:cNvSpPr>
            <p:nvPr/>
          </p:nvSpPr>
          <p:spPr bwMode="auto">
            <a:xfrm flipH="1" flipV="1">
              <a:off x="638" y="5426003"/>
              <a:ext cx="788"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27" name="Group 59"/>
          <p:cNvGrpSpPr>
            <a:grpSpLocks/>
          </p:cNvGrpSpPr>
          <p:nvPr/>
        </p:nvGrpSpPr>
        <p:grpSpPr bwMode="auto">
          <a:xfrm>
            <a:off x="6864100" y="3390595"/>
            <a:ext cx="3546475" cy="1228725"/>
            <a:chOff x="2736" y="1313"/>
            <a:chExt cx="2234" cy="774"/>
          </a:xfrm>
        </p:grpSpPr>
        <p:sp>
          <p:nvSpPr>
            <p:cNvPr id="109615" name="Freeform 47"/>
            <p:cNvSpPr>
              <a:spLocks/>
            </p:cNvSpPr>
            <p:nvPr/>
          </p:nvSpPr>
          <p:spPr bwMode="auto">
            <a:xfrm>
              <a:off x="2736" y="1403"/>
              <a:ext cx="1397" cy="684"/>
            </a:xfrm>
            <a:custGeom>
              <a:avLst/>
              <a:gdLst>
                <a:gd name="T0" fmla="*/ 0 w 1397"/>
                <a:gd name="T1" fmla="*/ 684 h 684"/>
                <a:gd name="T2" fmla="*/ 155 w 1397"/>
                <a:gd name="T3" fmla="*/ 227 h 684"/>
                <a:gd name="T4" fmla="*/ 437 w 1397"/>
                <a:gd name="T5" fmla="*/ 57 h 684"/>
                <a:gd name="T6" fmla="*/ 885 w 1397"/>
                <a:gd name="T7" fmla="*/ 6 h 684"/>
                <a:gd name="T8" fmla="*/ 1397 w 1397"/>
                <a:gd name="T9" fmla="*/ 20 h 684"/>
              </a:gdLst>
              <a:ahLst/>
              <a:cxnLst>
                <a:cxn ang="0">
                  <a:pos x="T0" y="T1"/>
                </a:cxn>
                <a:cxn ang="0">
                  <a:pos x="T2" y="T3"/>
                </a:cxn>
                <a:cxn ang="0">
                  <a:pos x="T4" y="T5"/>
                </a:cxn>
                <a:cxn ang="0">
                  <a:pos x="T6" y="T7"/>
                </a:cxn>
                <a:cxn ang="0">
                  <a:pos x="T8" y="T9"/>
                </a:cxn>
              </a:cxnLst>
              <a:rect l="0" t="0" r="r" b="b"/>
              <a:pathLst>
                <a:path w="1397" h="684">
                  <a:moveTo>
                    <a:pt x="0" y="684"/>
                  </a:moveTo>
                  <a:cubicBezTo>
                    <a:pt x="26" y="608"/>
                    <a:pt x="82" y="331"/>
                    <a:pt x="155" y="227"/>
                  </a:cubicBezTo>
                  <a:cubicBezTo>
                    <a:pt x="228" y="123"/>
                    <a:pt x="315" y="94"/>
                    <a:pt x="437" y="57"/>
                  </a:cubicBezTo>
                  <a:cubicBezTo>
                    <a:pt x="559" y="20"/>
                    <a:pt x="725" y="12"/>
                    <a:pt x="885" y="6"/>
                  </a:cubicBezTo>
                  <a:cubicBezTo>
                    <a:pt x="1045" y="0"/>
                    <a:pt x="1290" y="17"/>
                    <a:pt x="1397" y="20"/>
                  </a:cubicBezTo>
                </a:path>
              </a:pathLst>
            </a:custGeom>
            <a:noFill/>
            <a:ln w="28575" cmpd="sng">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5" name="Text Box 57"/>
            <p:cNvSpPr txBox="1">
              <a:spLocks noChangeArrowheads="1"/>
            </p:cNvSpPr>
            <p:nvPr/>
          </p:nvSpPr>
          <p:spPr bwMode="auto">
            <a:xfrm>
              <a:off x="4093" y="1313"/>
              <a:ext cx="8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High latitude</a:t>
              </a:r>
            </a:p>
          </p:txBody>
        </p:sp>
      </p:grpSp>
      <p:grpSp>
        <p:nvGrpSpPr>
          <p:cNvPr id="109628" name="Group 60"/>
          <p:cNvGrpSpPr>
            <a:grpSpLocks/>
          </p:cNvGrpSpPr>
          <p:nvPr/>
        </p:nvGrpSpPr>
        <p:grpSpPr bwMode="auto">
          <a:xfrm>
            <a:off x="6867553" y="2766706"/>
            <a:ext cx="3018074" cy="1838326"/>
            <a:chOff x="2759" y="920"/>
            <a:chExt cx="1881" cy="1143"/>
          </a:xfrm>
        </p:grpSpPr>
        <p:sp>
          <p:nvSpPr>
            <p:cNvPr id="109624" name="Freeform 56"/>
            <p:cNvSpPr>
              <a:spLocks/>
            </p:cNvSpPr>
            <p:nvPr/>
          </p:nvSpPr>
          <p:spPr bwMode="auto">
            <a:xfrm>
              <a:off x="2759" y="1068"/>
              <a:ext cx="1384" cy="995"/>
            </a:xfrm>
            <a:custGeom>
              <a:avLst/>
              <a:gdLst>
                <a:gd name="T0" fmla="*/ 0 w 1384"/>
                <a:gd name="T1" fmla="*/ 1017 h 1017"/>
                <a:gd name="T2" fmla="*/ 235 w 1384"/>
                <a:gd name="T3" fmla="*/ 734 h 1017"/>
                <a:gd name="T4" fmla="*/ 565 w 1384"/>
                <a:gd name="T5" fmla="*/ 377 h 1017"/>
                <a:gd name="T6" fmla="*/ 969 w 1384"/>
                <a:gd name="T7" fmla="*/ 123 h 1017"/>
                <a:gd name="T8" fmla="*/ 1384 w 1384"/>
                <a:gd name="T9" fmla="*/ 0 h 1017"/>
              </a:gdLst>
              <a:ahLst/>
              <a:cxnLst>
                <a:cxn ang="0">
                  <a:pos x="T0" y="T1"/>
                </a:cxn>
                <a:cxn ang="0">
                  <a:pos x="T2" y="T3"/>
                </a:cxn>
                <a:cxn ang="0">
                  <a:pos x="T4" y="T5"/>
                </a:cxn>
                <a:cxn ang="0">
                  <a:pos x="T6" y="T7"/>
                </a:cxn>
                <a:cxn ang="0">
                  <a:pos x="T8" y="T9"/>
                </a:cxn>
              </a:cxnLst>
              <a:rect l="0" t="0" r="r" b="b"/>
              <a:pathLst>
                <a:path w="1384" h="1017">
                  <a:moveTo>
                    <a:pt x="0" y="1017"/>
                  </a:moveTo>
                  <a:cubicBezTo>
                    <a:pt x="39" y="970"/>
                    <a:pt x="141" y="841"/>
                    <a:pt x="235" y="734"/>
                  </a:cubicBezTo>
                  <a:cubicBezTo>
                    <a:pt x="329" y="627"/>
                    <a:pt x="443" y="479"/>
                    <a:pt x="565" y="377"/>
                  </a:cubicBezTo>
                  <a:cubicBezTo>
                    <a:pt x="687" y="275"/>
                    <a:pt x="833" y="186"/>
                    <a:pt x="969" y="123"/>
                  </a:cubicBezTo>
                  <a:cubicBezTo>
                    <a:pt x="1105" y="60"/>
                    <a:pt x="1298" y="26"/>
                    <a:pt x="1384" y="0"/>
                  </a:cubicBezTo>
                </a:path>
              </a:pathLst>
            </a:custGeom>
            <a:noFill/>
            <a:ln w="28575" cmpd="sng">
              <a:solidFill>
                <a:srgbClr val="FF8000"/>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6" name="Text Box 58"/>
            <p:cNvSpPr txBox="1">
              <a:spLocks noChangeArrowheads="1"/>
            </p:cNvSpPr>
            <p:nvPr/>
          </p:nvSpPr>
          <p:spPr bwMode="auto">
            <a:xfrm>
              <a:off x="4115" y="920"/>
              <a:ext cx="52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Tropics</a:t>
              </a:r>
            </a:p>
          </p:txBody>
        </p:sp>
      </p:grpSp>
      <p:sp>
        <p:nvSpPr>
          <p:cNvPr id="109631" name="Rectangle 63"/>
          <p:cNvSpPr>
            <a:spLocks noChangeArrowheads="1"/>
          </p:cNvSpPr>
          <p:nvPr/>
        </p:nvSpPr>
        <p:spPr bwMode="auto">
          <a:xfrm>
            <a:off x="3386839" y="1565921"/>
            <a:ext cx="98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sps/area</a:t>
            </a:r>
          </a:p>
        </p:txBody>
      </p:sp>
      <p:sp>
        <p:nvSpPr>
          <p:cNvPr id="109632" name="Text Box 64"/>
          <p:cNvSpPr txBox="1">
            <a:spLocks noChangeArrowheads="1"/>
          </p:cNvSpPr>
          <p:nvPr/>
        </p:nvSpPr>
        <p:spPr bwMode="auto">
          <a:xfrm>
            <a:off x="3528126" y="1036015"/>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09633" name="Rectangle 65"/>
          <p:cNvSpPr>
            <a:spLocks noChangeArrowheads="1"/>
          </p:cNvSpPr>
          <p:nvPr/>
        </p:nvSpPr>
        <p:spPr bwMode="auto">
          <a:xfrm>
            <a:off x="6754562" y="1657996"/>
            <a:ext cx="2561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Equal number of samples</a:t>
            </a:r>
          </a:p>
        </p:txBody>
      </p:sp>
      <p:sp>
        <p:nvSpPr>
          <p:cNvPr id="109634" name="Text Box 66"/>
          <p:cNvSpPr txBox="1">
            <a:spLocks noChangeArrowheads="1"/>
          </p:cNvSpPr>
          <p:nvPr/>
        </p:nvSpPr>
        <p:spPr bwMode="auto">
          <a:xfrm>
            <a:off x="7770561" y="1101102"/>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09636" name="Text Box 68"/>
          <p:cNvSpPr txBox="1">
            <a:spLocks noChangeArrowheads="1"/>
          </p:cNvSpPr>
          <p:nvPr/>
        </p:nvSpPr>
        <p:spPr bwMode="auto">
          <a:xfrm>
            <a:off x="2770890" y="5830582"/>
            <a:ext cx="2084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buFont typeface="Arial" charset="0"/>
              <a:buNone/>
            </a:pPr>
            <a:r>
              <a:rPr lang="en-US" dirty="0" err="1"/>
              <a:t>Sps</a:t>
            </a:r>
            <a:r>
              <a:rPr lang="en-US" dirty="0"/>
              <a:t> / </a:t>
            </a:r>
            <a:r>
              <a:rPr lang="en-US" dirty="0" err="1"/>
              <a:t>log10</a:t>
            </a:r>
            <a:r>
              <a:rPr lang="en-US" dirty="0"/>
              <a:t>(area)</a:t>
            </a:r>
          </a:p>
        </p:txBody>
      </p:sp>
      <p:sp>
        <p:nvSpPr>
          <p:cNvPr id="109637" name="Rectangle 69"/>
          <p:cNvSpPr>
            <a:spLocks noChangeArrowheads="1"/>
          </p:cNvSpPr>
          <p:nvPr/>
        </p:nvSpPr>
        <p:spPr bwMode="auto">
          <a:xfrm>
            <a:off x="7048249" y="4909832"/>
            <a:ext cx="20240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Asymptotic number of species</a:t>
            </a:r>
          </a:p>
        </p:txBody>
      </p:sp>
      <p:grpSp>
        <p:nvGrpSpPr>
          <p:cNvPr id="109638" name="Group 70"/>
          <p:cNvGrpSpPr>
            <a:grpSpLocks/>
          </p:cNvGrpSpPr>
          <p:nvPr/>
        </p:nvGrpSpPr>
        <p:grpSpPr bwMode="auto">
          <a:xfrm>
            <a:off x="2680401" y="4954282"/>
            <a:ext cx="2490788" cy="817563"/>
            <a:chOff x="3813" y="2034"/>
            <a:chExt cx="1569" cy="515"/>
          </a:xfrm>
        </p:grpSpPr>
        <p:sp>
          <p:nvSpPr>
            <p:cNvPr id="109639" name="Rectangle 71"/>
            <p:cNvSpPr>
              <a:spLocks noChangeArrowheads="1"/>
            </p:cNvSpPr>
            <p:nvPr/>
          </p:nvSpPr>
          <p:spPr bwMode="auto">
            <a:xfrm>
              <a:off x="3817" y="2034"/>
              <a:ext cx="15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Species = c*Area</a:t>
              </a:r>
              <a:r>
                <a:rPr lang="en-US" baseline="30000">
                  <a:latin typeface="Arial" charset="0"/>
                </a:rPr>
                <a:t>z</a:t>
              </a:r>
              <a:endParaRPr lang="en-US"/>
            </a:p>
          </p:txBody>
        </p:sp>
        <p:sp>
          <p:nvSpPr>
            <p:cNvPr id="109640" name="Rectangle 72"/>
            <p:cNvSpPr>
              <a:spLocks noChangeArrowheads="1"/>
            </p:cNvSpPr>
            <p:nvPr/>
          </p:nvSpPr>
          <p:spPr bwMode="auto">
            <a:xfrm>
              <a:off x="3813" y="2316"/>
              <a:ext cx="15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Species = c + z*log(Area)</a:t>
              </a:r>
            </a:p>
          </p:txBody>
        </p:sp>
      </p:grpSp>
      <p:sp>
        <p:nvSpPr>
          <p:cNvPr id="47" name="Text Box 68"/>
          <p:cNvSpPr txBox="1">
            <a:spLocks noChangeArrowheads="1"/>
          </p:cNvSpPr>
          <p:nvPr/>
        </p:nvSpPr>
        <p:spPr bwMode="auto">
          <a:xfrm>
            <a:off x="3417795" y="2223434"/>
            <a:ext cx="8691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2000" b="1" dirty="0">
                <a:effectLst>
                  <a:outerShdw blurRad="38100" dist="38100" dir="2700000" algn="tl">
                    <a:srgbClr val="000000">
                      <a:alpha val="43137"/>
                    </a:srgbClr>
                  </a:outerShdw>
                </a:effectLst>
              </a:rPr>
              <a:t>Site A</a:t>
            </a:r>
          </a:p>
        </p:txBody>
      </p:sp>
      <p:sp>
        <p:nvSpPr>
          <p:cNvPr id="49" name="Text Box 68"/>
          <p:cNvSpPr txBox="1">
            <a:spLocks noChangeArrowheads="1"/>
          </p:cNvSpPr>
          <p:nvPr/>
        </p:nvSpPr>
        <p:spPr bwMode="auto">
          <a:xfrm>
            <a:off x="3333500" y="3122506"/>
            <a:ext cx="14238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1400" dirty="0"/>
              <a:t>Sample 1</a:t>
            </a:r>
          </a:p>
        </p:txBody>
      </p:sp>
      <p:sp>
        <p:nvSpPr>
          <p:cNvPr id="50" name="Text Box 68"/>
          <p:cNvSpPr txBox="1">
            <a:spLocks noChangeArrowheads="1"/>
          </p:cNvSpPr>
          <p:nvPr/>
        </p:nvSpPr>
        <p:spPr bwMode="auto">
          <a:xfrm>
            <a:off x="4241931" y="3133420"/>
            <a:ext cx="14238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1400" dirty="0"/>
              <a:t>Sample 2</a:t>
            </a:r>
          </a:p>
        </p:txBody>
      </p:sp>
      <p:sp>
        <p:nvSpPr>
          <p:cNvPr id="53" name="Rectangle 63"/>
          <p:cNvSpPr>
            <a:spLocks noChangeArrowheads="1"/>
          </p:cNvSpPr>
          <p:nvPr/>
        </p:nvSpPr>
        <p:spPr bwMode="auto">
          <a:xfrm>
            <a:off x="2934401" y="2815285"/>
            <a:ext cx="8250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err="1"/>
              <a:t>sps</a:t>
            </a:r>
            <a:r>
              <a:rPr lang="en-US" sz="1400" dirty="0"/>
              <a:t>/area</a:t>
            </a:r>
          </a:p>
        </p:txBody>
      </p:sp>
      <p:grpSp>
        <p:nvGrpSpPr>
          <p:cNvPr id="109630" name="Group 62"/>
          <p:cNvGrpSpPr>
            <a:grpSpLocks/>
          </p:cNvGrpSpPr>
          <p:nvPr/>
        </p:nvGrpSpPr>
        <p:grpSpPr bwMode="auto">
          <a:xfrm>
            <a:off x="6867274" y="2663519"/>
            <a:ext cx="2341562" cy="2362200"/>
            <a:chOff x="2738" y="855"/>
            <a:chExt cx="1475" cy="1488"/>
          </a:xfrm>
        </p:grpSpPr>
        <p:sp>
          <p:nvSpPr>
            <p:cNvPr id="109611" name="Line 43"/>
            <p:cNvSpPr>
              <a:spLocks noChangeShapeType="1"/>
            </p:cNvSpPr>
            <p:nvPr/>
          </p:nvSpPr>
          <p:spPr bwMode="auto">
            <a:xfrm>
              <a:off x="2738" y="855"/>
              <a:ext cx="0" cy="12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9613" name="Text Box 45"/>
            <p:cNvSpPr txBox="1">
              <a:spLocks noChangeArrowheads="1"/>
            </p:cNvSpPr>
            <p:nvPr/>
          </p:nvSpPr>
          <p:spPr bwMode="auto">
            <a:xfrm>
              <a:off x="3233" y="2055"/>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Area</a:t>
              </a:r>
            </a:p>
          </p:txBody>
        </p:sp>
        <p:sp>
          <p:nvSpPr>
            <p:cNvPr id="109612" name="Line 44"/>
            <p:cNvSpPr>
              <a:spLocks noChangeShapeType="1"/>
            </p:cNvSpPr>
            <p:nvPr/>
          </p:nvSpPr>
          <p:spPr bwMode="auto">
            <a:xfrm>
              <a:off x="2738" y="2078"/>
              <a:ext cx="1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109629" name="Group 61"/>
          <p:cNvGrpSpPr>
            <a:grpSpLocks/>
          </p:cNvGrpSpPr>
          <p:nvPr/>
        </p:nvGrpSpPr>
        <p:grpSpPr bwMode="auto">
          <a:xfrm>
            <a:off x="2304165" y="2658756"/>
            <a:ext cx="2822575" cy="2355850"/>
            <a:chOff x="574" y="852"/>
            <a:chExt cx="1778" cy="1484"/>
          </a:xfrm>
        </p:grpSpPr>
        <p:sp>
          <p:nvSpPr>
            <p:cNvPr id="109574" name="Line 6"/>
            <p:cNvSpPr>
              <a:spLocks noChangeShapeType="1"/>
            </p:cNvSpPr>
            <p:nvPr/>
          </p:nvSpPr>
          <p:spPr bwMode="auto">
            <a:xfrm>
              <a:off x="877" y="2075"/>
              <a:ext cx="1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9575" name="Text Box 7"/>
            <p:cNvSpPr txBox="1">
              <a:spLocks noChangeArrowheads="1"/>
            </p:cNvSpPr>
            <p:nvPr/>
          </p:nvSpPr>
          <p:spPr bwMode="auto">
            <a:xfrm>
              <a:off x="1372" y="2048"/>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Area</a:t>
              </a:r>
            </a:p>
          </p:txBody>
        </p:sp>
        <p:sp>
          <p:nvSpPr>
            <p:cNvPr id="109576" name="Text Box 8"/>
            <p:cNvSpPr txBox="1">
              <a:spLocks noChangeArrowheads="1"/>
            </p:cNvSpPr>
            <p:nvPr/>
          </p:nvSpPr>
          <p:spPr bwMode="auto">
            <a:xfrm rot="-5400000">
              <a:off x="366" y="1213"/>
              <a:ext cx="703" cy="2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3300"/>
                  </a:solidFill>
                  <a:latin typeface="Times New Roman" pitchFamily="80" charset="0"/>
                </a:rPr>
                <a:t>Species</a:t>
              </a:r>
            </a:p>
          </p:txBody>
        </p:sp>
        <p:sp>
          <p:nvSpPr>
            <p:cNvPr id="109573" name="Line 5"/>
            <p:cNvSpPr>
              <a:spLocks noChangeShapeType="1"/>
            </p:cNvSpPr>
            <p:nvPr/>
          </p:nvSpPr>
          <p:spPr bwMode="auto">
            <a:xfrm>
              <a:off x="877" y="852"/>
              <a:ext cx="0" cy="12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48" name="Text Box 68"/>
          <p:cNvSpPr txBox="1">
            <a:spLocks noChangeArrowheads="1"/>
          </p:cNvSpPr>
          <p:nvPr/>
        </p:nvSpPr>
        <p:spPr bwMode="auto">
          <a:xfrm>
            <a:off x="7386631" y="2258646"/>
            <a:ext cx="8691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2000" b="1" dirty="0">
                <a:effectLst>
                  <a:outerShdw blurRad="38100" dist="38100" dir="2700000" algn="tl">
                    <a:srgbClr val="000000">
                      <a:alpha val="43137"/>
                    </a:srgbClr>
                  </a:outerShdw>
                </a:effectLst>
              </a:rPr>
              <a:t>Site B</a:t>
            </a:r>
          </a:p>
        </p:txBody>
      </p:sp>
      <p:sp>
        <p:nvSpPr>
          <p:cNvPr id="52" name="TextBox 51"/>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56" name="TextBox 55">
            <a:extLst>
              <a:ext uri="{FF2B5EF4-FFF2-40B4-BE49-F238E27FC236}">
                <a16:creationId xmlns:a16="http://schemas.microsoft.com/office/drawing/2014/main" id="{734CABCC-ACCC-4B2A-8924-4084EC6C454A}"/>
              </a:ext>
            </a:extLst>
          </p:cNvPr>
          <p:cNvSpPr txBox="1"/>
          <p:nvPr/>
        </p:nvSpPr>
        <p:spPr>
          <a:xfrm>
            <a:off x="-1495" y="471815"/>
            <a:ext cx="12192000" cy="523220"/>
          </a:xfrm>
          <a:prstGeom prst="rect">
            <a:avLst/>
          </a:prstGeom>
          <a:solidFill>
            <a:schemeClr val="bg1">
              <a:lumMod val="85000"/>
            </a:schemeClr>
          </a:solidFill>
        </p:spPr>
        <p:txBody>
          <a:bodyPr wrap="square">
            <a:spAutoFit/>
          </a:bodyPr>
          <a:lstStyle/>
          <a:p>
            <a:pPr algn="ctr">
              <a:defRPr/>
            </a:pPr>
            <a:r>
              <a:rPr lang="en-US" sz="2800" dirty="0"/>
              <a:t>Issues</a:t>
            </a:r>
          </a:p>
        </p:txBody>
      </p:sp>
      <p:sp>
        <p:nvSpPr>
          <p:cNvPr id="57" name="TextBox 56">
            <a:extLst>
              <a:ext uri="{FF2B5EF4-FFF2-40B4-BE49-F238E27FC236}">
                <a16:creationId xmlns:a16="http://schemas.microsoft.com/office/drawing/2014/main" id="{7FCD0B93-7459-43FE-B6D2-6EFF204B3CF6}"/>
              </a:ext>
            </a:extLst>
          </p:cNvPr>
          <p:cNvSpPr txBox="1"/>
          <p:nvPr/>
        </p:nvSpPr>
        <p:spPr>
          <a:xfrm>
            <a:off x="4022130" y="1009485"/>
            <a:ext cx="4083426" cy="523220"/>
          </a:xfrm>
          <a:prstGeom prst="rect">
            <a:avLst/>
          </a:prstGeom>
          <a:noFill/>
        </p:spPr>
        <p:txBody>
          <a:bodyPr wrap="none" rtlCol="0">
            <a:spAutoFit/>
          </a:bodyPr>
          <a:lstStyle/>
          <a:p>
            <a:r>
              <a:rPr lang="en-US" sz="2800" b="1" dirty="0">
                <a:solidFill>
                  <a:srgbClr val="FF0000"/>
                </a:solidFill>
              </a:rPr>
              <a:t>Sampling: Standardization</a:t>
            </a:r>
          </a:p>
        </p:txBody>
      </p:sp>
    </p:spTree>
    <p:extLst>
      <p:ext uri="{BB962C8B-B14F-4D97-AF65-F5344CB8AC3E}">
        <p14:creationId xmlns:p14="http://schemas.microsoft.com/office/powerpoint/2010/main" val="706666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6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6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0960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9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96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963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963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96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963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0962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0962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109616"/>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10961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9634"/>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9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01" grpId="0" animBg="1"/>
      <p:bldP spid="109631" grpId="0"/>
      <p:bldP spid="109632" grpId="0"/>
      <p:bldP spid="109633" grpId="0"/>
      <p:bldP spid="109634" grpId="0"/>
      <p:bldP spid="109636" grpId="0"/>
      <p:bldP spid="109637" grpId="0"/>
      <p:bldP spid="47" grpId="0"/>
      <p:bldP spid="49" grpId="0"/>
      <p:bldP spid="50" grpId="0"/>
      <p:bldP spid="53" grpId="0"/>
      <p:bldP spid="48" grpId="0"/>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447"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24" y="1958729"/>
            <a:ext cx="7715817" cy="30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6284454"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52606"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23838"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994870" y="3568700"/>
            <a:ext cx="1003801" cy="469900"/>
            <a:chOff x="7956299" y="3568700"/>
            <a:chExt cx="1003801" cy="469900"/>
          </a:xfrm>
        </p:grpSpPr>
        <p:sp>
          <p:nvSpPr>
            <p:cNvPr id="11" name="5-Point Star 10"/>
            <p:cNvSpPr/>
            <p:nvPr/>
          </p:nvSpPr>
          <p:spPr>
            <a:xfrm>
              <a:off x="8343900" y="3810000"/>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956299" y="3568700"/>
              <a:ext cx="1003801" cy="261610"/>
            </a:xfrm>
            <a:prstGeom prst="rect">
              <a:avLst/>
            </a:prstGeom>
            <a:noFill/>
          </p:spPr>
          <p:txBody>
            <a:bodyPr wrap="none" rtlCol="0">
              <a:spAutoFit/>
            </a:bodyPr>
            <a:lstStyle/>
            <a:p>
              <a:r>
                <a:rPr lang="en-US" sz="1100" dirty="0"/>
                <a:t>Temperature?</a:t>
              </a:r>
            </a:p>
          </p:txBody>
        </p:sp>
      </p:grpSp>
      <p:sp>
        <p:nvSpPr>
          <p:cNvPr id="14" name="TextBox 13"/>
          <p:cNvSpPr txBox="1"/>
          <p:nvPr/>
        </p:nvSpPr>
        <p:spPr>
          <a:xfrm>
            <a:off x="6475907" y="1939745"/>
            <a:ext cx="2193229" cy="261610"/>
          </a:xfrm>
          <a:prstGeom prst="rect">
            <a:avLst/>
          </a:prstGeom>
          <a:noFill/>
        </p:spPr>
        <p:txBody>
          <a:bodyPr wrap="none" rtlCol="0">
            <a:spAutoFit/>
          </a:bodyPr>
          <a:lstStyle/>
          <a:p>
            <a:r>
              <a:rPr lang="en-US" sz="1100" dirty="0"/>
              <a:t>Average=30, Standard deviation=0 </a:t>
            </a:r>
          </a:p>
        </p:txBody>
      </p:sp>
      <p:sp>
        <p:nvSpPr>
          <p:cNvPr id="19" name="Oval 18"/>
          <p:cNvSpPr/>
          <p:nvPr/>
        </p:nvSpPr>
        <p:spPr>
          <a:xfrm>
            <a:off x="5219302"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92580"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381102"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346302" y="2165809"/>
            <a:ext cx="2193229" cy="261610"/>
          </a:xfrm>
          <a:prstGeom prst="rect">
            <a:avLst/>
          </a:prstGeom>
          <a:noFill/>
        </p:spPr>
        <p:txBody>
          <a:bodyPr wrap="none" rtlCol="0">
            <a:spAutoFit/>
          </a:bodyPr>
          <a:lstStyle/>
          <a:p>
            <a:r>
              <a:rPr lang="en-US" sz="1100" dirty="0"/>
              <a:t>Average=25, Standard deviation=5 </a:t>
            </a:r>
          </a:p>
        </p:txBody>
      </p:sp>
      <p:sp>
        <p:nvSpPr>
          <p:cNvPr id="23" name="Oval 22"/>
          <p:cNvSpPr/>
          <p:nvPr/>
        </p:nvSpPr>
        <p:spPr>
          <a:xfrm>
            <a:off x="3446056" y="4081886"/>
            <a:ext cx="45719" cy="45719"/>
          </a:xfrm>
          <a:prstGeom prst="ellipse">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330841" y="3390596"/>
            <a:ext cx="45719" cy="45719"/>
          </a:xfrm>
          <a:prstGeom prst="ellipse">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01721" y="2499967"/>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446056" y="3973895"/>
            <a:ext cx="2193229" cy="261610"/>
          </a:xfrm>
          <a:prstGeom prst="rect">
            <a:avLst/>
          </a:prstGeom>
          <a:noFill/>
        </p:spPr>
        <p:txBody>
          <a:bodyPr wrap="none" rtlCol="0">
            <a:spAutoFit/>
          </a:bodyPr>
          <a:lstStyle/>
          <a:p>
            <a:r>
              <a:rPr lang="en-US" sz="1100" dirty="0"/>
              <a:t>Average=0, Standard deviation=60 </a:t>
            </a:r>
          </a:p>
        </p:txBody>
      </p:sp>
      <p:sp>
        <p:nvSpPr>
          <p:cNvPr id="31" name="TextBox 30">
            <a:extLst>
              <a:ext uri="{FF2B5EF4-FFF2-40B4-BE49-F238E27FC236}">
                <a16:creationId xmlns:a16="http://schemas.microsoft.com/office/drawing/2014/main" id="{C3D85A51-93B3-4052-A7AF-CFA9B16458AC}"/>
              </a:ext>
            </a:extLst>
          </p:cNvPr>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b="1" dirty="0"/>
              <a:t>About doing Research in Biogeography</a:t>
            </a:r>
          </a:p>
        </p:txBody>
      </p:sp>
      <p:sp>
        <p:nvSpPr>
          <p:cNvPr id="28" name="TextBox 27">
            <a:extLst>
              <a:ext uri="{FF2B5EF4-FFF2-40B4-BE49-F238E27FC236}">
                <a16:creationId xmlns:a16="http://schemas.microsoft.com/office/drawing/2014/main" id="{4587CD84-4ED6-45C9-B018-B0545B270E07}"/>
              </a:ext>
            </a:extLst>
          </p:cNvPr>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Issues</a:t>
            </a:r>
          </a:p>
        </p:txBody>
      </p:sp>
      <p:sp>
        <p:nvSpPr>
          <p:cNvPr id="32" name="TextBox 31">
            <a:extLst>
              <a:ext uri="{FF2B5EF4-FFF2-40B4-BE49-F238E27FC236}">
                <a16:creationId xmlns:a16="http://schemas.microsoft.com/office/drawing/2014/main" id="{F20C66BA-9A25-4274-9730-CAE25E25753F}"/>
              </a:ext>
            </a:extLst>
          </p:cNvPr>
          <p:cNvSpPr txBox="1"/>
          <p:nvPr/>
        </p:nvSpPr>
        <p:spPr>
          <a:xfrm>
            <a:off x="4805785" y="1163105"/>
            <a:ext cx="2826415" cy="523220"/>
          </a:xfrm>
          <a:prstGeom prst="rect">
            <a:avLst/>
          </a:prstGeom>
          <a:noFill/>
        </p:spPr>
        <p:txBody>
          <a:bodyPr wrap="none" rtlCol="0">
            <a:spAutoFit/>
          </a:bodyPr>
          <a:lstStyle/>
          <a:p>
            <a:r>
              <a:rPr lang="en-US" sz="2800" b="1" dirty="0">
                <a:solidFill>
                  <a:srgbClr val="FF0000"/>
                </a:solidFill>
              </a:rPr>
              <a:t>Sampling: Timing</a:t>
            </a:r>
          </a:p>
        </p:txBody>
      </p:sp>
    </p:spTree>
    <p:extLst>
      <p:ext uri="{BB962C8B-B14F-4D97-AF65-F5344CB8AC3E}">
        <p14:creationId xmlns:p14="http://schemas.microsoft.com/office/powerpoint/2010/main" val="17905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p:bldP spid="19" grpId="0" animBg="1"/>
      <p:bldP spid="20" grpId="0" animBg="1"/>
      <p:bldP spid="21" grpId="0" animBg="1"/>
      <p:bldP spid="22" grpId="0"/>
      <p:bldP spid="23" grpId="0" animBg="1"/>
      <p:bldP spid="24" grpId="0" animBg="1"/>
      <p:bldP spid="25" grpId="0" animBg="1"/>
      <p:bldP spid="26"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257" y="3006545"/>
            <a:ext cx="623728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679425" y="5733300"/>
            <a:ext cx="9837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So, very often, robust patterns require data over long time scales</a:t>
            </a:r>
          </a:p>
        </p:txBody>
      </p:sp>
      <p:grpSp>
        <p:nvGrpSpPr>
          <p:cNvPr id="2" name="Group 27"/>
          <p:cNvGrpSpPr>
            <a:grpSpLocks/>
          </p:cNvGrpSpPr>
          <p:nvPr/>
        </p:nvGrpSpPr>
        <p:grpSpPr bwMode="auto">
          <a:xfrm>
            <a:off x="4385457" y="3158944"/>
            <a:ext cx="457200" cy="1143000"/>
            <a:chOff x="2362200" y="1447800"/>
            <a:chExt cx="457200" cy="1143000"/>
          </a:xfrm>
        </p:grpSpPr>
        <p:sp>
          <p:nvSpPr>
            <p:cNvPr id="7" name="Rectangle 6"/>
            <p:cNvSpPr/>
            <p:nvPr/>
          </p:nvSpPr>
          <p:spPr>
            <a:xfrm>
              <a:off x="2362200" y="1447800"/>
              <a:ext cx="4572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Connector 9"/>
            <p:cNvCxnSpPr/>
            <p:nvPr/>
          </p:nvCxnSpPr>
          <p:spPr>
            <a:xfrm>
              <a:off x="2438400" y="2514600"/>
              <a:ext cx="15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90800" y="1524000"/>
              <a:ext cx="15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a:spLocks noChangeArrowheads="1"/>
          </p:cNvSpPr>
          <p:nvPr/>
        </p:nvSpPr>
        <p:spPr bwMode="auto">
          <a:xfrm>
            <a:off x="4013982" y="2823187"/>
            <a:ext cx="1198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Short term</a:t>
            </a:r>
          </a:p>
        </p:txBody>
      </p:sp>
      <p:grpSp>
        <p:nvGrpSpPr>
          <p:cNvPr id="3" name="Group 28"/>
          <p:cNvGrpSpPr>
            <a:grpSpLocks/>
          </p:cNvGrpSpPr>
          <p:nvPr/>
        </p:nvGrpSpPr>
        <p:grpSpPr bwMode="auto">
          <a:xfrm>
            <a:off x="5376057" y="3082744"/>
            <a:ext cx="4267200" cy="1981200"/>
            <a:chOff x="3352800" y="1371600"/>
            <a:chExt cx="4267200" cy="1981200"/>
          </a:xfrm>
        </p:grpSpPr>
        <p:sp>
          <p:nvSpPr>
            <p:cNvPr id="8" name="Rectangle 7"/>
            <p:cNvSpPr/>
            <p:nvPr/>
          </p:nvSpPr>
          <p:spPr>
            <a:xfrm>
              <a:off x="3352800" y="1371600"/>
              <a:ext cx="4267200" cy="19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a:off x="3505200" y="2438400"/>
              <a:ext cx="396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a:spLocks noChangeArrowheads="1"/>
          </p:cNvSpPr>
          <p:nvPr/>
        </p:nvSpPr>
        <p:spPr bwMode="auto">
          <a:xfrm>
            <a:off x="6900058" y="2701744"/>
            <a:ext cx="1142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Long term</a:t>
            </a:r>
          </a:p>
        </p:txBody>
      </p:sp>
      <p:sp>
        <p:nvSpPr>
          <p:cNvPr id="25" name="TextBox 24"/>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b="1" dirty="0"/>
              <a:t>About doing Research in Biogeography</a:t>
            </a:r>
          </a:p>
        </p:txBody>
      </p:sp>
      <p:sp>
        <p:nvSpPr>
          <p:cNvPr id="18" name="TextBox 17"/>
          <p:cNvSpPr txBox="1">
            <a:spLocks noChangeArrowheads="1"/>
          </p:cNvSpPr>
          <p:nvPr/>
        </p:nvSpPr>
        <p:spPr bwMode="auto">
          <a:xfrm>
            <a:off x="2101880" y="1931205"/>
            <a:ext cx="8109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dirty="0"/>
              <a:t>Biological systems are characterized by their variability</a:t>
            </a:r>
          </a:p>
        </p:txBody>
      </p:sp>
      <p:sp>
        <p:nvSpPr>
          <p:cNvPr id="4" name="TextBox 3"/>
          <p:cNvSpPr txBox="1"/>
          <p:nvPr/>
        </p:nvSpPr>
        <p:spPr>
          <a:xfrm>
            <a:off x="-13601" y="3980112"/>
            <a:ext cx="3782713" cy="923330"/>
          </a:xfrm>
          <a:prstGeom prst="rect">
            <a:avLst/>
          </a:prstGeom>
          <a:solidFill>
            <a:schemeClr val="bg1"/>
          </a:solidFill>
          <a:ln>
            <a:noFill/>
          </a:ln>
        </p:spPr>
        <p:txBody>
          <a:bodyPr wrap="square" rtlCol="0">
            <a:spAutoFit/>
          </a:bodyPr>
          <a:lstStyle/>
          <a:p>
            <a:pPr algn="r"/>
            <a:r>
              <a:rPr lang="en-US" dirty="0"/>
              <a:t>Population variability </a:t>
            </a:r>
          </a:p>
          <a:p>
            <a:pPr algn="r"/>
            <a:r>
              <a:rPr lang="en-US" dirty="0"/>
              <a:t>does not match environmental variability</a:t>
            </a:r>
          </a:p>
        </p:txBody>
      </p:sp>
      <p:cxnSp>
        <p:nvCxnSpPr>
          <p:cNvPr id="13" name="Straight Arrow Connector 12"/>
          <p:cNvCxnSpPr/>
          <p:nvPr/>
        </p:nvCxnSpPr>
        <p:spPr>
          <a:xfrm flipV="1">
            <a:off x="3742785" y="3235146"/>
            <a:ext cx="947472" cy="914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742785" y="4149545"/>
            <a:ext cx="718872" cy="76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858001" y="3519254"/>
            <a:ext cx="679857" cy="9217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858001" y="3519254"/>
            <a:ext cx="832257" cy="9217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E335C34-CDC8-4D09-90F7-4E8627AA7C61}"/>
              </a:ext>
            </a:extLst>
          </p:cNvPr>
          <p:cNvSpPr txBox="1"/>
          <p:nvPr/>
        </p:nvSpPr>
        <p:spPr>
          <a:xfrm>
            <a:off x="4790230" y="1163105"/>
            <a:ext cx="2826415" cy="523220"/>
          </a:xfrm>
          <a:prstGeom prst="rect">
            <a:avLst/>
          </a:prstGeom>
          <a:noFill/>
        </p:spPr>
        <p:txBody>
          <a:bodyPr wrap="none" rtlCol="0">
            <a:spAutoFit/>
          </a:bodyPr>
          <a:lstStyle/>
          <a:p>
            <a:r>
              <a:rPr lang="en-US" sz="2800" b="1" dirty="0">
                <a:solidFill>
                  <a:srgbClr val="FF0000"/>
                </a:solidFill>
              </a:rPr>
              <a:t>Sampling: Timing</a:t>
            </a:r>
          </a:p>
        </p:txBody>
      </p:sp>
      <p:sp>
        <p:nvSpPr>
          <p:cNvPr id="24" name="TextBox 23">
            <a:extLst>
              <a:ext uri="{FF2B5EF4-FFF2-40B4-BE49-F238E27FC236}">
                <a16:creationId xmlns:a16="http://schemas.microsoft.com/office/drawing/2014/main" id="{06CEFE96-BF88-49EC-A600-B5DAA308ECCA}"/>
              </a:ext>
            </a:extLst>
          </p:cNvPr>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Issues</a:t>
            </a:r>
          </a:p>
        </p:txBody>
      </p:sp>
    </p:spTree>
    <p:extLst>
      <p:ext uri="{BB962C8B-B14F-4D97-AF65-F5344CB8AC3E}">
        <p14:creationId xmlns:p14="http://schemas.microsoft.com/office/powerpoint/2010/main" val="4021196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par>
                                <p:cTn id="40" presetID="22" presetClass="entr" presetSubtype="8"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8" grpId="0"/>
      <p:bldP spid="4"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a:off x="872920" y="2046420"/>
            <a:ext cx="4698825" cy="682805"/>
            <a:chOff x="-731560" y="1690508"/>
            <a:chExt cx="4698997" cy="682805"/>
          </a:xfrm>
        </p:grpSpPr>
        <p:sp>
          <p:nvSpPr>
            <p:cNvPr id="13337" name="TextBox 5"/>
            <p:cNvSpPr txBox="1">
              <a:spLocks noChangeArrowheads="1"/>
            </p:cNvSpPr>
            <p:nvPr/>
          </p:nvSpPr>
          <p:spPr bwMode="auto">
            <a:xfrm>
              <a:off x="-731560" y="1690508"/>
              <a:ext cx="9381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Analogy</a:t>
              </a:r>
            </a:p>
          </p:txBody>
        </p:sp>
        <p:sp>
          <p:nvSpPr>
            <p:cNvPr id="13338" name="TextBox 6"/>
            <p:cNvSpPr txBox="1">
              <a:spLocks noChangeArrowheads="1"/>
            </p:cNvSpPr>
            <p:nvPr/>
          </p:nvSpPr>
          <p:spPr bwMode="auto">
            <a:xfrm>
              <a:off x="685817" y="1992868"/>
              <a:ext cx="317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A</a:t>
              </a:r>
            </a:p>
          </p:txBody>
        </p:sp>
        <p:sp>
          <p:nvSpPr>
            <p:cNvPr id="13339" name="TextBox 7"/>
            <p:cNvSpPr txBox="1">
              <a:spLocks noChangeArrowheads="1"/>
            </p:cNvSpPr>
            <p:nvPr/>
          </p:nvSpPr>
          <p:spPr bwMode="auto">
            <a:xfrm>
              <a:off x="3657726" y="2003981"/>
              <a:ext cx="309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B</a:t>
              </a:r>
            </a:p>
          </p:txBody>
        </p:sp>
        <p:cxnSp>
          <p:nvCxnSpPr>
            <p:cNvPr id="10" name="Straight Arrow Connector 9"/>
            <p:cNvCxnSpPr>
              <a:stCxn id="13338" idx="3"/>
              <a:endCxn id="13339" idx="1"/>
            </p:cNvCxnSpPr>
            <p:nvPr/>
          </p:nvCxnSpPr>
          <p:spPr>
            <a:xfrm>
              <a:off x="1003544" y="2177534"/>
              <a:ext cx="2654181" cy="11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noChangeArrowheads="1"/>
          </p:cNvSpPr>
          <p:nvPr/>
        </p:nvSpPr>
        <p:spPr bwMode="auto">
          <a:xfrm>
            <a:off x="5865513" y="2354613"/>
            <a:ext cx="933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Walking</a:t>
            </a:r>
          </a:p>
        </p:txBody>
      </p:sp>
      <p:grpSp>
        <p:nvGrpSpPr>
          <p:cNvPr id="3" name="Group 31"/>
          <p:cNvGrpSpPr>
            <a:grpSpLocks/>
          </p:cNvGrpSpPr>
          <p:nvPr/>
        </p:nvGrpSpPr>
        <p:grpSpPr bwMode="auto">
          <a:xfrm>
            <a:off x="1582437" y="2805979"/>
            <a:ext cx="9144000" cy="685800"/>
            <a:chOff x="0" y="2450068"/>
            <a:chExt cx="9144000" cy="685800"/>
          </a:xfrm>
        </p:grpSpPr>
        <p:sp>
          <p:nvSpPr>
            <p:cNvPr id="27" name="Rectangle 26"/>
            <p:cNvSpPr/>
            <p:nvPr/>
          </p:nvSpPr>
          <p:spPr>
            <a:xfrm>
              <a:off x="0" y="2450068"/>
              <a:ext cx="914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34" name="TextBox 11"/>
            <p:cNvSpPr txBox="1">
              <a:spLocks noChangeArrowheads="1"/>
            </p:cNvSpPr>
            <p:nvPr/>
          </p:nvSpPr>
          <p:spPr bwMode="auto">
            <a:xfrm>
              <a:off x="596477" y="2602468"/>
              <a:ext cx="546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Bed</a:t>
              </a:r>
            </a:p>
          </p:txBody>
        </p:sp>
        <p:sp>
          <p:nvSpPr>
            <p:cNvPr id="13335" name="TextBox 12"/>
            <p:cNvSpPr txBox="1">
              <a:spLocks noChangeArrowheads="1"/>
            </p:cNvSpPr>
            <p:nvPr/>
          </p:nvSpPr>
          <p:spPr bwMode="auto">
            <a:xfrm>
              <a:off x="3123890" y="2602468"/>
              <a:ext cx="11213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Bathroom</a:t>
              </a:r>
            </a:p>
          </p:txBody>
        </p:sp>
        <p:sp>
          <p:nvSpPr>
            <p:cNvPr id="13336" name="TextBox 13"/>
            <p:cNvSpPr txBox="1">
              <a:spLocks noChangeArrowheads="1"/>
            </p:cNvSpPr>
            <p:nvPr/>
          </p:nvSpPr>
          <p:spPr bwMode="auto">
            <a:xfrm>
              <a:off x="4495800" y="2602468"/>
              <a:ext cx="2830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Walking is a perfect solution</a:t>
              </a:r>
            </a:p>
          </p:txBody>
        </p:sp>
      </p:grpSp>
      <p:grpSp>
        <p:nvGrpSpPr>
          <p:cNvPr id="9" name="Group 32"/>
          <p:cNvGrpSpPr>
            <a:grpSpLocks/>
          </p:cNvGrpSpPr>
          <p:nvPr/>
        </p:nvGrpSpPr>
        <p:grpSpPr bwMode="auto">
          <a:xfrm>
            <a:off x="1812052" y="3683866"/>
            <a:ext cx="8779449" cy="641350"/>
            <a:chOff x="229614" y="3327737"/>
            <a:chExt cx="8780000" cy="641567"/>
          </a:xfrm>
        </p:grpSpPr>
        <p:sp>
          <p:nvSpPr>
            <p:cNvPr id="13330" name="TextBox 14"/>
            <p:cNvSpPr txBox="1">
              <a:spLocks noChangeArrowheads="1"/>
            </p:cNvSpPr>
            <p:nvPr/>
          </p:nvSpPr>
          <p:spPr bwMode="auto">
            <a:xfrm>
              <a:off x="229614" y="3403963"/>
              <a:ext cx="1083891"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First floor</a:t>
              </a:r>
            </a:p>
          </p:txBody>
        </p:sp>
        <p:sp>
          <p:nvSpPr>
            <p:cNvPr id="13331" name="TextBox 16"/>
            <p:cNvSpPr txBox="1">
              <a:spLocks noChangeArrowheads="1"/>
            </p:cNvSpPr>
            <p:nvPr/>
          </p:nvSpPr>
          <p:spPr bwMode="auto">
            <a:xfrm>
              <a:off x="2971710" y="3403963"/>
              <a:ext cx="1367448"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Second floor</a:t>
              </a:r>
            </a:p>
          </p:txBody>
        </p:sp>
        <p:sp>
          <p:nvSpPr>
            <p:cNvPr id="13332" name="TextBox 17"/>
            <p:cNvSpPr txBox="1">
              <a:spLocks noChangeArrowheads="1"/>
            </p:cNvSpPr>
            <p:nvPr/>
          </p:nvSpPr>
          <p:spPr bwMode="auto">
            <a:xfrm>
              <a:off x="4496068" y="3327737"/>
              <a:ext cx="4513546" cy="64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Walking is a perfect solution although many will take the elevator</a:t>
              </a:r>
            </a:p>
          </p:txBody>
        </p:sp>
      </p:grpSp>
      <p:grpSp>
        <p:nvGrpSpPr>
          <p:cNvPr id="23" name="Group 33"/>
          <p:cNvGrpSpPr>
            <a:grpSpLocks/>
          </p:cNvGrpSpPr>
          <p:nvPr/>
        </p:nvGrpSpPr>
        <p:grpSpPr bwMode="auto">
          <a:xfrm>
            <a:off x="1582437" y="4406179"/>
            <a:ext cx="9144000" cy="685800"/>
            <a:chOff x="0" y="4050268"/>
            <a:chExt cx="9144000" cy="685800"/>
          </a:xfrm>
        </p:grpSpPr>
        <p:sp>
          <p:nvSpPr>
            <p:cNvPr id="28" name="Rectangle 27"/>
            <p:cNvSpPr/>
            <p:nvPr/>
          </p:nvSpPr>
          <p:spPr>
            <a:xfrm>
              <a:off x="0" y="4050268"/>
              <a:ext cx="914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lumMod val="95000"/>
                  </a:schemeClr>
                </a:solidFill>
              </a:endParaRPr>
            </a:p>
          </p:txBody>
        </p:sp>
        <p:sp>
          <p:nvSpPr>
            <p:cNvPr id="13327" name="TextBox 15"/>
            <p:cNvSpPr txBox="1">
              <a:spLocks noChangeArrowheads="1"/>
            </p:cNvSpPr>
            <p:nvPr/>
          </p:nvSpPr>
          <p:spPr bwMode="auto">
            <a:xfrm>
              <a:off x="367222" y="4202668"/>
              <a:ext cx="846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err="1">
                  <a:solidFill>
                    <a:schemeClr val="bg1">
                      <a:lumMod val="95000"/>
                    </a:schemeClr>
                  </a:solidFill>
                </a:rPr>
                <a:t>Manoa</a:t>
              </a:r>
              <a:endParaRPr lang="en-US" dirty="0">
                <a:solidFill>
                  <a:schemeClr val="bg1">
                    <a:lumMod val="95000"/>
                  </a:schemeClr>
                </a:solidFill>
              </a:endParaRPr>
            </a:p>
          </p:txBody>
        </p:sp>
        <p:sp>
          <p:nvSpPr>
            <p:cNvPr id="13328" name="TextBox 18"/>
            <p:cNvSpPr txBox="1">
              <a:spLocks noChangeArrowheads="1"/>
            </p:cNvSpPr>
            <p:nvPr/>
          </p:nvSpPr>
          <p:spPr bwMode="auto">
            <a:xfrm>
              <a:off x="3227835" y="4202668"/>
              <a:ext cx="859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a:solidFill>
                    <a:schemeClr val="bg1">
                      <a:lumMod val="95000"/>
                    </a:schemeClr>
                  </a:solidFill>
                </a:rPr>
                <a:t>Waikiki</a:t>
              </a:r>
            </a:p>
          </p:txBody>
        </p:sp>
        <p:sp>
          <p:nvSpPr>
            <p:cNvPr id="13329" name="TextBox 20"/>
            <p:cNvSpPr txBox="1">
              <a:spLocks noChangeArrowheads="1"/>
            </p:cNvSpPr>
            <p:nvPr/>
          </p:nvSpPr>
          <p:spPr bwMode="auto">
            <a:xfrm>
              <a:off x="4495800" y="4202668"/>
              <a:ext cx="441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chemeClr val="bg1">
                      <a:lumMod val="95000"/>
                    </a:schemeClr>
                  </a:solidFill>
                </a:rPr>
                <a:t>Walking is a solution although most will drive</a:t>
              </a:r>
            </a:p>
          </p:txBody>
        </p:sp>
      </p:grpSp>
      <p:grpSp>
        <p:nvGrpSpPr>
          <p:cNvPr id="24" name="Group 34"/>
          <p:cNvGrpSpPr>
            <a:grpSpLocks/>
          </p:cNvGrpSpPr>
          <p:nvPr/>
        </p:nvGrpSpPr>
        <p:grpSpPr bwMode="auto">
          <a:xfrm>
            <a:off x="1851076" y="5233267"/>
            <a:ext cx="7580283" cy="380445"/>
            <a:chOff x="268638" y="4876800"/>
            <a:chExt cx="7580283" cy="380445"/>
          </a:xfrm>
        </p:grpSpPr>
        <p:sp>
          <p:nvSpPr>
            <p:cNvPr id="13323" name="TextBox 19"/>
            <p:cNvSpPr txBox="1">
              <a:spLocks noChangeArrowheads="1"/>
            </p:cNvSpPr>
            <p:nvPr/>
          </p:nvSpPr>
          <p:spPr bwMode="auto">
            <a:xfrm>
              <a:off x="3352825" y="4876800"/>
              <a:ext cx="631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Paris</a:t>
              </a:r>
            </a:p>
          </p:txBody>
        </p:sp>
        <p:sp>
          <p:nvSpPr>
            <p:cNvPr id="13324" name="TextBox 21"/>
            <p:cNvSpPr txBox="1">
              <a:spLocks noChangeArrowheads="1"/>
            </p:cNvSpPr>
            <p:nvPr/>
          </p:nvSpPr>
          <p:spPr bwMode="auto">
            <a:xfrm>
              <a:off x="268638" y="4887913"/>
              <a:ext cx="1043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a:t>Honolulu</a:t>
              </a:r>
            </a:p>
          </p:txBody>
        </p:sp>
        <p:sp>
          <p:nvSpPr>
            <p:cNvPr id="13325" name="TextBox 25"/>
            <p:cNvSpPr txBox="1">
              <a:spLocks noChangeArrowheads="1"/>
            </p:cNvSpPr>
            <p:nvPr/>
          </p:nvSpPr>
          <p:spPr bwMode="auto">
            <a:xfrm>
              <a:off x="4565650" y="4876800"/>
              <a:ext cx="3283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Walking is an impossible solution</a:t>
              </a:r>
            </a:p>
          </p:txBody>
        </p:sp>
      </p:grpSp>
      <p:sp>
        <p:nvSpPr>
          <p:cNvPr id="29" name="TextBox 28"/>
          <p:cNvSpPr txBox="1">
            <a:spLocks noChangeArrowheads="1"/>
          </p:cNvSpPr>
          <p:nvPr/>
        </p:nvSpPr>
        <p:spPr bwMode="auto">
          <a:xfrm>
            <a:off x="2770569" y="2222557"/>
            <a:ext cx="2298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How to displace from A to B?</a:t>
            </a:r>
          </a:p>
        </p:txBody>
      </p:sp>
      <p:sp>
        <p:nvSpPr>
          <p:cNvPr id="31" name="TextBox 30"/>
          <p:cNvSpPr txBox="1"/>
          <p:nvPr/>
        </p:nvSpPr>
        <p:spPr>
          <a:xfrm>
            <a:off x="0" y="1163105"/>
            <a:ext cx="12192000" cy="461665"/>
          </a:xfrm>
          <a:prstGeom prst="rect">
            <a:avLst/>
          </a:prstGeom>
          <a:noFill/>
        </p:spPr>
        <p:txBody>
          <a:bodyPr wrap="square">
            <a:spAutoFit/>
          </a:bodyPr>
          <a:lstStyle/>
          <a:p>
            <a:pPr algn="ctr">
              <a:defRPr/>
            </a:pPr>
            <a:r>
              <a:rPr lang="en-US" sz="2400" b="1" dirty="0"/>
              <a:t>Matching the scale of the pattern with the scale of the process</a:t>
            </a:r>
          </a:p>
        </p:txBody>
      </p:sp>
      <p:sp>
        <p:nvSpPr>
          <p:cNvPr id="32" name="TextBox 31"/>
          <p:cNvSpPr txBox="1"/>
          <p:nvPr/>
        </p:nvSpPr>
        <p:spPr>
          <a:xfrm>
            <a:off x="-2117" y="-5834"/>
            <a:ext cx="12208934" cy="461665"/>
          </a:xfrm>
          <a:prstGeom prst="rect">
            <a:avLst/>
          </a:prstGeom>
          <a:solidFill>
            <a:schemeClr val="bg2">
              <a:lumMod val="75000"/>
            </a:schemeClr>
          </a:solidFill>
        </p:spPr>
        <p:txBody>
          <a:bodyPr wrap="square" rtlCol="0">
            <a:spAutoFit/>
          </a:bodyPr>
          <a:lstStyle/>
          <a:p>
            <a:pPr algn="ctr"/>
            <a:r>
              <a:rPr lang="en-US" sz="2400" b="1" dirty="0"/>
              <a:t>About doing Research in Biogeography</a:t>
            </a:r>
          </a:p>
        </p:txBody>
      </p:sp>
      <p:sp>
        <p:nvSpPr>
          <p:cNvPr id="33" name="TextBox 32"/>
          <p:cNvSpPr txBox="1"/>
          <p:nvPr/>
        </p:nvSpPr>
        <p:spPr>
          <a:xfrm>
            <a:off x="0" y="6211669"/>
            <a:ext cx="12192000" cy="830997"/>
          </a:xfrm>
          <a:prstGeom prst="rect">
            <a:avLst/>
          </a:prstGeom>
          <a:solidFill>
            <a:schemeClr val="bg1">
              <a:lumMod val="85000"/>
            </a:schemeClr>
          </a:solidFill>
        </p:spPr>
        <p:txBody>
          <a:bodyPr wrap="square">
            <a:spAutoFit/>
          </a:bodyPr>
          <a:lstStyle/>
          <a:p>
            <a:pPr algn="ctr">
              <a:defRPr/>
            </a:pPr>
            <a:r>
              <a:rPr lang="en-US" sz="2400" b="1" dirty="0">
                <a:solidFill>
                  <a:srgbClr val="FF0000"/>
                </a:solidFill>
              </a:rPr>
              <a:t>Sometimes, patterns and processes operate at different temporal and spatial scales and so care needs to be taken on this issue of scale when testing the role of processes </a:t>
            </a:r>
          </a:p>
        </p:txBody>
      </p:sp>
      <p:sp>
        <p:nvSpPr>
          <p:cNvPr id="34" name="TextBox 33">
            <a:extLst>
              <a:ext uri="{FF2B5EF4-FFF2-40B4-BE49-F238E27FC236}">
                <a16:creationId xmlns:a16="http://schemas.microsoft.com/office/drawing/2014/main" id="{70AED545-22DD-4B73-A14B-9997A1B70F2C}"/>
              </a:ext>
            </a:extLst>
          </p:cNvPr>
          <p:cNvSpPr txBox="1"/>
          <p:nvPr/>
        </p:nvSpPr>
        <p:spPr>
          <a:xfrm>
            <a:off x="0" y="433410"/>
            <a:ext cx="12192000" cy="523220"/>
          </a:xfrm>
          <a:prstGeom prst="rect">
            <a:avLst/>
          </a:prstGeom>
          <a:solidFill>
            <a:schemeClr val="bg1">
              <a:lumMod val="85000"/>
            </a:schemeClr>
          </a:solidFill>
        </p:spPr>
        <p:txBody>
          <a:bodyPr wrap="square">
            <a:spAutoFit/>
          </a:bodyPr>
          <a:lstStyle/>
          <a:p>
            <a:pPr algn="ctr"/>
            <a:r>
              <a:rPr lang="en-US" sz="2800" dirty="0"/>
              <a:t>Issues: </a:t>
            </a:r>
            <a:r>
              <a:rPr lang="en-US" sz="2800" b="1" dirty="0">
                <a:solidFill>
                  <a:srgbClr val="FF0000"/>
                </a:solidFill>
              </a:rPr>
              <a:t>Scale</a:t>
            </a:r>
          </a:p>
        </p:txBody>
      </p:sp>
    </p:spTree>
    <p:extLst>
      <p:ext uri="{BB962C8B-B14F-4D97-AF65-F5344CB8AC3E}">
        <p14:creationId xmlns:p14="http://schemas.microsoft.com/office/powerpoint/2010/main" val="3360622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25" y="1253768"/>
            <a:ext cx="3725285" cy="4315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6" name="TextBox 5"/>
          <p:cNvSpPr txBox="1"/>
          <p:nvPr/>
        </p:nvSpPr>
        <p:spPr>
          <a:xfrm>
            <a:off x="-5770" y="510220"/>
            <a:ext cx="12192000" cy="523220"/>
          </a:xfrm>
          <a:prstGeom prst="rect">
            <a:avLst/>
          </a:prstGeom>
          <a:solidFill>
            <a:schemeClr val="bg1">
              <a:lumMod val="85000"/>
            </a:schemeClr>
          </a:solidFill>
        </p:spPr>
        <p:txBody>
          <a:bodyPr wrap="square">
            <a:spAutoFit/>
          </a:bodyPr>
          <a:lstStyle/>
          <a:p>
            <a:pPr algn="ctr"/>
            <a:r>
              <a:rPr lang="en-US" sz="2800" dirty="0"/>
              <a:t>Some common errors: Pseudo-replication</a:t>
            </a:r>
          </a:p>
        </p:txBody>
      </p:sp>
      <p:sp>
        <p:nvSpPr>
          <p:cNvPr id="7" name="Rectangle 6"/>
          <p:cNvSpPr/>
          <p:nvPr/>
        </p:nvSpPr>
        <p:spPr>
          <a:xfrm>
            <a:off x="0" y="6581001"/>
            <a:ext cx="6858000" cy="276999"/>
          </a:xfrm>
          <a:prstGeom prst="rect">
            <a:avLst/>
          </a:prstGeom>
        </p:spPr>
        <p:txBody>
          <a:bodyPr wrap="square">
            <a:spAutoFit/>
          </a:bodyPr>
          <a:lstStyle/>
          <a:p>
            <a:r>
              <a:rPr lang="en-US" sz="1200" dirty="0" err="1"/>
              <a:t>Hurlbert</a:t>
            </a:r>
            <a:r>
              <a:rPr lang="en-US" sz="1200" dirty="0"/>
              <a:t>, Ecological Monographs 1984</a:t>
            </a:r>
          </a:p>
        </p:txBody>
      </p:sp>
      <p:sp>
        <p:nvSpPr>
          <p:cNvPr id="8" name="TextBox 7"/>
          <p:cNvSpPr txBox="1"/>
          <p:nvPr/>
        </p:nvSpPr>
        <p:spPr>
          <a:xfrm>
            <a:off x="1256970" y="6040540"/>
            <a:ext cx="9942210" cy="461665"/>
          </a:xfrm>
          <a:prstGeom prst="rect">
            <a:avLst/>
          </a:prstGeom>
          <a:noFill/>
        </p:spPr>
        <p:txBody>
          <a:bodyPr wrap="none" rtlCol="0">
            <a:spAutoFit/>
          </a:bodyPr>
          <a:lstStyle/>
          <a:p>
            <a:pPr algn="ctr"/>
            <a:r>
              <a:rPr lang="en-US" sz="2400" b="1" dirty="0">
                <a:solidFill>
                  <a:srgbClr val="FF0000"/>
                </a:solidFill>
              </a:rPr>
              <a:t>It is common practice to have random and independently replicated samples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105" y="1680045"/>
            <a:ext cx="3725285" cy="2860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4890" y="1278320"/>
            <a:ext cx="3734227" cy="369332"/>
          </a:xfrm>
          <a:prstGeom prst="rect">
            <a:avLst/>
          </a:prstGeom>
          <a:noFill/>
        </p:spPr>
        <p:txBody>
          <a:bodyPr wrap="none" rtlCol="0">
            <a:spAutoFit/>
          </a:bodyPr>
          <a:lstStyle/>
          <a:p>
            <a:r>
              <a:rPr lang="en-US" dirty="0"/>
              <a:t>What is the thermal tolerance of fish?</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49" y="3636022"/>
            <a:ext cx="460860" cy="85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857532" y="3878526"/>
            <a:ext cx="877741" cy="369332"/>
          </a:xfrm>
          <a:prstGeom prst="rect">
            <a:avLst/>
          </a:prstGeom>
          <a:noFill/>
        </p:spPr>
        <p:txBody>
          <a:bodyPr wrap="none" rtlCol="0">
            <a:spAutoFit/>
          </a:bodyPr>
          <a:lstStyle/>
          <a:p>
            <a:r>
              <a:rPr lang="en-US" dirty="0">
                <a:solidFill>
                  <a:schemeClr val="bg1"/>
                </a:solidFill>
                <a:effectLst>
                  <a:glow rad="63500">
                    <a:schemeClr val="accent1">
                      <a:satMod val="175000"/>
                      <a:alpha val="40000"/>
                    </a:schemeClr>
                  </a:glow>
                </a:effectLst>
              </a:rPr>
              <a:t>Control</a:t>
            </a:r>
          </a:p>
        </p:txBody>
      </p:sp>
      <p:sp>
        <p:nvSpPr>
          <p:cNvPr id="10" name="TextBox 9"/>
          <p:cNvSpPr txBox="1"/>
          <p:nvPr/>
        </p:nvSpPr>
        <p:spPr>
          <a:xfrm>
            <a:off x="4284702" y="4606182"/>
            <a:ext cx="1070871" cy="276999"/>
          </a:xfrm>
          <a:prstGeom prst="rect">
            <a:avLst/>
          </a:prstGeom>
          <a:noFill/>
        </p:spPr>
        <p:txBody>
          <a:bodyPr wrap="none" rtlCol="0">
            <a:spAutoFit/>
          </a:bodyPr>
          <a:lstStyle/>
          <a:p>
            <a:r>
              <a:rPr lang="en-US" sz="1200" dirty="0"/>
              <a:t>Zero mortality</a:t>
            </a:r>
          </a:p>
        </p:txBody>
      </p:sp>
      <p:sp>
        <p:nvSpPr>
          <p:cNvPr id="14" name="TextBox 13"/>
          <p:cNvSpPr txBox="1"/>
          <p:nvPr/>
        </p:nvSpPr>
        <p:spPr>
          <a:xfrm>
            <a:off x="5774224" y="4606183"/>
            <a:ext cx="1782027" cy="461665"/>
          </a:xfrm>
          <a:prstGeom prst="rect">
            <a:avLst/>
          </a:prstGeom>
          <a:noFill/>
        </p:spPr>
        <p:txBody>
          <a:bodyPr wrap="none" rtlCol="0">
            <a:spAutoFit/>
          </a:bodyPr>
          <a:lstStyle/>
          <a:p>
            <a:pPr algn="ctr"/>
            <a:r>
              <a:rPr lang="en-US" sz="1200" dirty="0"/>
              <a:t>Average mortality at 35</a:t>
            </a:r>
            <a:r>
              <a:rPr lang="en-US" sz="1200" baseline="30000" dirty="0"/>
              <a:t>o</a:t>
            </a:r>
            <a:r>
              <a:rPr lang="en-US" sz="1200" dirty="0"/>
              <a:t>C</a:t>
            </a:r>
          </a:p>
          <a:p>
            <a:pPr algn="ctr"/>
            <a:r>
              <a:rPr lang="en-US" sz="1200" dirty="0"/>
              <a:t>N=1000 individuals</a:t>
            </a:r>
          </a:p>
        </p:txBody>
      </p:sp>
      <p:sp>
        <p:nvSpPr>
          <p:cNvPr id="15" name="Text Box 66"/>
          <p:cNvSpPr txBox="1">
            <a:spLocks noChangeArrowheads="1"/>
          </p:cNvSpPr>
          <p:nvPr/>
        </p:nvSpPr>
        <p:spPr bwMode="auto">
          <a:xfrm>
            <a:off x="6319161" y="4094055"/>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1" name="TextBox 10"/>
          <p:cNvSpPr txBox="1"/>
          <p:nvPr/>
        </p:nvSpPr>
        <p:spPr>
          <a:xfrm>
            <a:off x="3795540" y="5251709"/>
            <a:ext cx="3719057" cy="523220"/>
          </a:xfrm>
          <a:prstGeom prst="rect">
            <a:avLst/>
          </a:prstGeom>
          <a:noFill/>
        </p:spPr>
        <p:txBody>
          <a:bodyPr wrap="square" rtlCol="0">
            <a:spAutoFit/>
          </a:bodyPr>
          <a:lstStyle/>
          <a:p>
            <a:pPr algn="ctr"/>
            <a:r>
              <a:rPr lang="en-US" sz="1400" dirty="0"/>
              <a:t>Demonic intrusion: Any external and non-controlled factor that may influence your results</a:t>
            </a:r>
          </a:p>
        </p:txBody>
      </p:sp>
      <p:sp>
        <p:nvSpPr>
          <p:cNvPr id="17" name="Rectangle 16"/>
          <p:cNvSpPr/>
          <p:nvPr/>
        </p:nvSpPr>
        <p:spPr>
          <a:xfrm>
            <a:off x="104820" y="1239915"/>
            <a:ext cx="3456450" cy="1766630"/>
          </a:xfrm>
          <a:prstGeom prst="rect">
            <a:avLst/>
          </a:prstGeom>
        </p:spPr>
        <p:txBody>
          <a:bodyPr wrap="square">
            <a:spAutoFit/>
          </a:bodyPr>
          <a:lstStyle/>
          <a:p>
            <a:r>
              <a:rPr lang="en-US" dirty="0"/>
              <a:t>Data from experiments where either treatments are not replicated (though samples may be) or samples are not statistically independent </a:t>
            </a:r>
            <a:r>
              <a:rPr lang="en-US" i="1" dirty="0"/>
              <a:t>(</a:t>
            </a:r>
            <a:r>
              <a:rPr lang="en-US" i="1" dirty="0" err="1"/>
              <a:t>Hurlbert</a:t>
            </a:r>
            <a:r>
              <a:rPr lang="en-US" i="1" dirty="0"/>
              <a:t>, Ecol. </a:t>
            </a:r>
            <a:r>
              <a:rPr lang="en-US" i="1" dirty="0" err="1"/>
              <a:t>Monograp</a:t>
            </a:r>
            <a:r>
              <a:rPr lang="en-US" i="1" dirty="0"/>
              <a:t>. 1984)</a:t>
            </a:r>
          </a:p>
        </p:txBody>
      </p:sp>
    </p:spTree>
    <p:extLst>
      <p:ext uri="{BB962C8B-B14F-4D97-AF65-F5344CB8AC3E}">
        <p14:creationId xmlns:p14="http://schemas.microsoft.com/office/powerpoint/2010/main" val="25709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P spid="10" grpId="0"/>
      <p:bldP spid="14" grpId="0"/>
      <p:bldP spid="15" grpId="0"/>
      <p:bldP spid="11"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325" y="1585560"/>
            <a:ext cx="3559478" cy="377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225" y="1700775"/>
            <a:ext cx="3675230" cy="386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4" name="Rectangle 3"/>
          <p:cNvSpPr/>
          <p:nvPr/>
        </p:nvSpPr>
        <p:spPr>
          <a:xfrm>
            <a:off x="5135875" y="6424590"/>
            <a:ext cx="6858000" cy="276999"/>
          </a:xfrm>
          <a:prstGeom prst="rect">
            <a:avLst/>
          </a:prstGeom>
        </p:spPr>
        <p:txBody>
          <a:bodyPr wrap="square">
            <a:spAutoFit/>
          </a:bodyPr>
          <a:lstStyle/>
          <a:p>
            <a:pPr algn="r"/>
            <a:r>
              <a:rPr lang="en-US" sz="1200" dirty="0"/>
              <a:t>Bird &amp; Duarte, Canadian Journal of Fisheries and Aquatic Sciences 1989</a:t>
            </a:r>
          </a:p>
        </p:txBody>
      </p:sp>
      <p:grpSp>
        <p:nvGrpSpPr>
          <p:cNvPr id="2" name="Group 1"/>
          <p:cNvGrpSpPr/>
          <p:nvPr/>
        </p:nvGrpSpPr>
        <p:grpSpPr>
          <a:xfrm>
            <a:off x="4648200" y="3160165"/>
            <a:ext cx="2819400" cy="954107"/>
            <a:chOff x="3124200" y="3160165"/>
            <a:chExt cx="2819400" cy="954107"/>
          </a:xfrm>
        </p:grpSpPr>
        <p:cxnSp>
          <p:nvCxnSpPr>
            <p:cNvPr id="9" name="Straight Arrow Connector 8"/>
            <p:cNvCxnSpPr/>
            <p:nvPr/>
          </p:nvCxnSpPr>
          <p:spPr>
            <a:xfrm>
              <a:off x="3124200" y="3651885"/>
              <a:ext cx="2819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81445" y="3160165"/>
              <a:ext cx="2174085" cy="954107"/>
            </a:xfrm>
            <a:prstGeom prst="rect">
              <a:avLst/>
            </a:prstGeom>
            <a:noFill/>
          </p:spPr>
          <p:txBody>
            <a:bodyPr wrap="square" rtlCol="0">
              <a:spAutoFit/>
            </a:bodyPr>
            <a:lstStyle/>
            <a:p>
              <a:pPr algn="ctr"/>
              <a:r>
                <a:rPr lang="en-US" sz="2800" dirty="0"/>
                <a:t>Standardize by area</a:t>
              </a:r>
            </a:p>
          </p:txBody>
        </p:sp>
      </p:grpSp>
      <p:sp>
        <p:nvSpPr>
          <p:cNvPr id="10" name="TextBox 9"/>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Some common errors: Self-correlation</a:t>
            </a:r>
          </a:p>
        </p:txBody>
      </p:sp>
    </p:spTree>
    <p:extLst>
      <p:ext uri="{BB962C8B-B14F-4D97-AF65-F5344CB8AC3E}">
        <p14:creationId xmlns:p14="http://schemas.microsoft.com/office/powerpoint/2010/main" val="3060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reeform 2" descr="Wide upward diagonal"/>
          <p:cNvSpPr>
            <a:spLocks/>
          </p:cNvSpPr>
          <p:nvPr/>
        </p:nvSpPr>
        <p:spPr bwMode="auto">
          <a:xfrm>
            <a:off x="7619405" y="2499998"/>
            <a:ext cx="750888" cy="808037"/>
          </a:xfrm>
          <a:custGeom>
            <a:avLst/>
            <a:gdLst>
              <a:gd name="T0" fmla="*/ 240 w 480"/>
              <a:gd name="T1" fmla="*/ 0 h 528"/>
              <a:gd name="T2" fmla="*/ 48 w 480"/>
              <a:gd name="T3" fmla="*/ 144 h 528"/>
              <a:gd name="T4" fmla="*/ 0 w 480"/>
              <a:gd name="T5" fmla="*/ 288 h 528"/>
              <a:gd name="T6" fmla="*/ 48 w 480"/>
              <a:gd name="T7" fmla="*/ 384 h 528"/>
              <a:gd name="T8" fmla="*/ 96 w 480"/>
              <a:gd name="T9" fmla="*/ 432 h 528"/>
              <a:gd name="T10" fmla="*/ 144 w 480"/>
              <a:gd name="T11" fmla="*/ 480 h 528"/>
              <a:gd name="T12" fmla="*/ 240 w 480"/>
              <a:gd name="T13" fmla="*/ 528 h 528"/>
              <a:gd name="T14" fmla="*/ 384 w 480"/>
              <a:gd name="T15" fmla="*/ 432 h 528"/>
              <a:gd name="T16" fmla="*/ 432 w 480"/>
              <a:gd name="T17" fmla="*/ 384 h 528"/>
              <a:gd name="T18" fmla="*/ 480 w 480"/>
              <a:gd name="T19" fmla="*/ 336 h 528"/>
              <a:gd name="T20" fmla="*/ 480 w 480"/>
              <a:gd name="T21" fmla="*/ 288 h 528"/>
              <a:gd name="T22" fmla="*/ 480 w 480"/>
              <a:gd name="T23" fmla="*/ 192 h 528"/>
              <a:gd name="T24" fmla="*/ 432 w 480"/>
              <a:gd name="T25" fmla="*/ 144 h 528"/>
              <a:gd name="T26" fmla="*/ 336 w 480"/>
              <a:gd name="T27" fmla="*/ 48 h 528"/>
              <a:gd name="T28" fmla="*/ 288 w 480"/>
              <a:gd name="T29" fmla="*/ 48 h 528"/>
              <a:gd name="T30" fmla="*/ 240 w 480"/>
              <a:gd name="T31"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528">
                <a:moveTo>
                  <a:pt x="240" y="0"/>
                </a:moveTo>
                <a:lnTo>
                  <a:pt x="48" y="144"/>
                </a:lnTo>
                <a:lnTo>
                  <a:pt x="0" y="288"/>
                </a:lnTo>
                <a:lnTo>
                  <a:pt x="48" y="384"/>
                </a:lnTo>
                <a:lnTo>
                  <a:pt x="96" y="432"/>
                </a:lnTo>
                <a:lnTo>
                  <a:pt x="144" y="480"/>
                </a:lnTo>
                <a:lnTo>
                  <a:pt x="240" y="528"/>
                </a:lnTo>
                <a:lnTo>
                  <a:pt x="384" y="432"/>
                </a:lnTo>
                <a:lnTo>
                  <a:pt x="432" y="384"/>
                </a:lnTo>
                <a:lnTo>
                  <a:pt x="480" y="336"/>
                </a:lnTo>
                <a:lnTo>
                  <a:pt x="480" y="288"/>
                </a:lnTo>
                <a:lnTo>
                  <a:pt x="480" y="192"/>
                </a:lnTo>
                <a:lnTo>
                  <a:pt x="432" y="144"/>
                </a:lnTo>
                <a:lnTo>
                  <a:pt x="336" y="48"/>
                </a:lnTo>
                <a:lnTo>
                  <a:pt x="288" y="48"/>
                </a:lnTo>
                <a:lnTo>
                  <a:pt x="240" y="0"/>
                </a:lnTo>
                <a:close/>
              </a:path>
            </a:pathLst>
          </a:custGeom>
          <a:pattFill prst="wdUpDiag">
            <a:fgClr>
              <a:schemeClr val="tx1"/>
            </a:fgClr>
            <a:bgClr>
              <a:srgbClr val="DDDDDD"/>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82948" name="Group 4"/>
          <p:cNvGrpSpPr>
            <a:grpSpLocks/>
          </p:cNvGrpSpPr>
          <p:nvPr/>
        </p:nvGrpSpPr>
        <p:grpSpPr bwMode="auto">
          <a:xfrm>
            <a:off x="2510040" y="1726885"/>
            <a:ext cx="2747167" cy="2417763"/>
            <a:chOff x="235" y="816"/>
            <a:chExt cx="2309" cy="2071"/>
          </a:xfrm>
        </p:grpSpPr>
        <p:sp>
          <p:nvSpPr>
            <p:cNvPr id="82949" name="Line 5"/>
            <p:cNvSpPr>
              <a:spLocks noChangeShapeType="1"/>
            </p:cNvSpPr>
            <p:nvPr/>
          </p:nvSpPr>
          <p:spPr bwMode="auto">
            <a:xfrm>
              <a:off x="576" y="816"/>
              <a:ext cx="0" cy="16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50" name="Line 6"/>
            <p:cNvSpPr>
              <a:spLocks noChangeShapeType="1"/>
            </p:cNvSpPr>
            <p:nvPr/>
          </p:nvSpPr>
          <p:spPr bwMode="auto">
            <a:xfrm>
              <a:off x="576" y="2496"/>
              <a:ext cx="19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51" name="Text Box 7"/>
            <p:cNvSpPr txBox="1">
              <a:spLocks noChangeArrowheads="1"/>
            </p:cNvSpPr>
            <p:nvPr/>
          </p:nvSpPr>
          <p:spPr bwMode="auto">
            <a:xfrm>
              <a:off x="1008" y="2495"/>
              <a:ext cx="1286" cy="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Predictor 2</a:t>
              </a:r>
            </a:p>
          </p:txBody>
        </p:sp>
        <p:sp>
          <p:nvSpPr>
            <p:cNvPr id="82952" name="Text Box 8"/>
            <p:cNvSpPr txBox="1">
              <a:spLocks noChangeArrowheads="1"/>
            </p:cNvSpPr>
            <p:nvPr/>
          </p:nvSpPr>
          <p:spPr bwMode="auto">
            <a:xfrm rot="16200000">
              <a:off x="-232" y="1387"/>
              <a:ext cx="1321" cy="3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3300"/>
                  </a:solidFill>
                  <a:latin typeface="Times New Roman" pitchFamily="80" charset="0"/>
                </a:rPr>
                <a:t>Predictor 1</a:t>
              </a:r>
            </a:p>
          </p:txBody>
        </p:sp>
        <p:sp>
          <p:nvSpPr>
            <p:cNvPr id="82953" name="Oval 9"/>
            <p:cNvSpPr>
              <a:spLocks noChangeArrowheads="1"/>
            </p:cNvSpPr>
            <p:nvPr/>
          </p:nvSpPr>
          <p:spPr bwMode="auto">
            <a:xfrm>
              <a:off x="1008" y="206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4" name="Oval 10"/>
            <p:cNvSpPr>
              <a:spLocks noChangeArrowheads="1"/>
            </p:cNvSpPr>
            <p:nvPr/>
          </p:nvSpPr>
          <p:spPr bwMode="auto">
            <a:xfrm>
              <a:off x="1104" y="216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5" name="Oval 11"/>
            <p:cNvSpPr>
              <a:spLocks noChangeArrowheads="1"/>
            </p:cNvSpPr>
            <p:nvPr/>
          </p:nvSpPr>
          <p:spPr bwMode="auto">
            <a:xfrm>
              <a:off x="1296"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6" name="Oval 12"/>
            <p:cNvSpPr>
              <a:spLocks noChangeArrowheads="1"/>
            </p:cNvSpPr>
            <p:nvPr/>
          </p:nvSpPr>
          <p:spPr bwMode="auto">
            <a:xfrm>
              <a:off x="1536" y="177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7" name="Oval 13"/>
            <p:cNvSpPr>
              <a:spLocks noChangeArrowheads="1"/>
            </p:cNvSpPr>
            <p:nvPr/>
          </p:nvSpPr>
          <p:spPr bwMode="auto">
            <a:xfrm>
              <a:off x="1440" y="13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8" name="Oval 14"/>
            <p:cNvSpPr>
              <a:spLocks noChangeArrowheads="1"/>
            </p:cNvSpPr>
            <p:nvPr/>
          </p:nvSpPr>
          <p:spPr bwMode="auto">
            <a:xfrm>
              <a:off x="1008" y="172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9" name="Oval 15"/>
            <p:cNvSpPr>
              <a:spLocks noChangeArrowheads="1"/>
            </p:cNvSpPr>
            <p:nvPr/>
          </p:nvSpPr>
          <p:spPr bwMode="auto">
            <a:xfrm>
              <a:off x="1968" y="13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0" name="Oval 16"/>
            <p:cNvSpPr>
              <a:spLocks noChangeArrowheads="1"/>
            </p:cNvSpPr>
            <p:nvPr/>
          </p:nvSpPr>
          <p:spPr bwMode="auto">
            <a:xfrm>
              <a:off x="1200" y="20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1" name="Oval 17"/>
            <p:cNvSpPr>
              <a:spLocks noChangeArrowheads="1"/>
            </p:cNvSpPr>
            <p:nvPr/>
          </p:nvSpPr>
          <p:spPr bwMode="auto">
            <a:xfrm>
              <a:off x="720" y="22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2" name="Oval 18"/>
            <p:cNvSpPr>
              <a:spLocks noChangeArrowheads="1"/>
            </p:cNvSpPr>
            <p:nvPr/>
          </p:nvSpPr>
          <p:spPr bwMode="auto">
            <a:xfrm>
              <a:off x="192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3" name="Oval 19"/>
            <p:cNvSpPr>
              <a:spLocks noChangeArrowheads="1"/>
            </p:cNvSpPr>
            <p:nvPr/>
          </p:nvSpPr>
          <p:spPr bwMode="auto">
            <a:xfrm>
              <a:off x="2160" y="110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4" name="Line 20"/>
            <p:cNvSpPr>
              <a:spLocks noChangeShapeType="1"/>
            </p:cNvSpPr>
            <p:nvPr/>
          </p:nvSpPr>
          <p:spPr bwMode="auto">
            <a:xfrm flipV="1">
              <a:off x="576" y="912"/>
              <a:ext cx="1680" cy="15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65" name="Oval 21"/>
            <p:cNvSpPr>
              <a:spLocks noChangeArrowheads="1"/>
            </p:cNvSpPr>
            <p:nvPr/>
          </p:nvSpPr>
          <p:spPr bwMode="auto">
            <a:xfrm>
              <a:off x="1200" y="22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82966" name="Group 22"/>
          <p:cNvGrpSpPr>
            <a:grpSpLocks/>
          </p:cNvGrpSpPr>
          <p:nvPr/>
        </p:nvGrpSpPr>
        <p:grpSpPr bwMode="auto">
          <a:xfrm>
            <a:off x="6476405" y="1803084"/>
            <a:ext cx="3048000" cy="1905000"/>
            <a:chOff x="3264" y="1056"/>
            <a:chExt cx="1920" cy="1200"/>
          </a:xfrm>
        </p:grpSpPr>
        <p:sp>
          <p:nvSpPr>
            <p:cNvPr id="82967" name="Rectangle 23"/>
            <p:cNvSpPr>
              <a:spLocks noChangeArrowheads="1"/>
            </p:cNvSpPr>
            <p:nvPr/>
          </p:nvSpPr>
          <p:spPr bwMode="auto">
            <a:xfrm>
              <a:off x="3264" y="1056"/>
              <a:ext cx="1920" cy="1200"/>
            </a:xfrm>
            <a:prstGeom prst="rect">
              <a:avLst/>
            </a:prstGeom>
            <a:noFill/>
            <a:ln w="57150">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8" name="Text Box 24"/>
            <p:cNvSpPr txBox="1">
              <a:spLocks noChangeArrowheads="1"/>
            </p:cNvSpPr>
            <p:nvPr/>
          </p:nvSpPr>
          <p:spPr bwMode="auto">
            <a:xfrm>
              <a:off x="3456" y="1056"/>
              <a:ext cx="15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80" charset="0"/>
                </a:rPr>
                <a:t>Response variable</a:t>
              </a:r>
            </a:p>
          </p:txBody>
        </p:sp>
      </p:grpSp>
      <p:sp>
        <p:nvSpPr>
          <p:cNvPr id="82969" name="Text Box 25"/>
          <p:cNvSpPr txBox="1">
            <a:spLocks noChangeArrowheads="1"/>
          </p:cNvSpPr>
          <p:nvPr/>
        </p:nvSpPr>
        <p:spPr bwMode="auto">
          <a:xfrm>
            <a:off x="3420468" y="4431985"/>
            <a:ext cx="697071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Times New Roman" pitchFamily="80" charset="0"/>
              </a:rPr>
              <a:t>Graham (2003): multicollinearity can lead to:</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 </a:t>
            </a:r>
            <a:r>
              <a:rPr lang="en-US" dirty="0">
                <a:latin typeface="Times New Roman" pitchFamily="80" charset="0"/>
              </a:rPr>
              <a:t>Spurious correlations (Type I errors)</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a:t>
            </a:r>
            <a:r>
              <a:rPr lang="en-US" dirty="0">
                <a:latin typeface="Times New Roman" pitchFamily="80" charset="0"/>
              </a:rPr>
              <a:t> Reduce statistical power of true relationships</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a:t>
            </a:r>
            <a:r>
              <a:rPr lang="en-US" dirty="0">
                <a:latin typeface="Times New Roman" pitchFamily="80" charset="0"/>
              </a:rPr>
              <a:t> Remove causal but weakly related predictors (Type II errors)</a:t>
            </a:r>
          </a:p>
        </p:txBody>
      </p:sp>
      <p:grpSp>
        <p:nvGrpSpPr>
          <p:cNvPr id="82970" name="Group 26"/>
          <p:cNvGrpSpPr>
            <a:grpSpLocks/>
          </p:cNvGrpSpPr>
          <p:nvPr/>
        </p:nvGrpSpPr>
        <p:grpSpPr bwMode="auto">
          <a:xfrm>
            <a:off x="7619406" y="2488885"/>
            <a:ext cx="1838325" cy="1158875"/>
            <a:chOff x="3984" y="1488"/>
            <a:chExt cx="1158" cy="730"/>
          </a:xfrm>
        </p:grpSpPr>
        <p:sp>
          <p:nvSpPr>
            <p:cNvPr id="82971" name="Oval 27"/>
            <p:cNvSpPr>
              <a:spLocks noChangeArrowheads="1"/>
            </p:cNvSpPr>
            <p:nvPr/>
          </p:nvSpPr>
          <p:spPr bwMode="auto">
            <a:xfrm>
              <a:off x="3984" y="1488"/>
              <a:ext cx="816" cy="528"/>
            </a:xfrm>
            <a:prstGeom prst="ellipse">
              <a:avLst/>
            </a:prstGeom>
            <a:noFill/>
            <a:ln w="381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72" name="Rectangle 28"/>
            <p:cNvSpPr>
              <a:spLocks noChangeArrowheads="1"/>
            </p:cNvSpPr>
            <p:nvPr/>
          </p:nvSpPr>
          <p:spPr bwMode="auto">
            <a:xfrm>
              <a:off x="4320" y="1968"/>
              <a:ext cx="8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FF6600"/>
                  </a:solidFill>
                  <a:latin typeface="Times New Roman" pitchFamily="80" charset="0"/>
                </a:rPr>
                <a:t>Predictor 2</a:t>
              </a:r>
            </a:p>
          </p:txBody>
        </p:sp>
      </p:grpSp>
      <p:grpSp>
        <p:nvGrpSpPr>
          <p:cNvPr id="82974" name="Group 30"/>
          <p:cNvGrpSpPr>
            <a:grpSpLocks/>
          </p:cNvGrpSpPr>
          <p:nvPr/>
        </p:nvGrpSpPr>
        <p:grpSpPr bwMode="auto">
          <a:xfrm>
            <a:off x="6476405" y="2195197"/>
            <a:ext cx="1905000" cy="1143000"/>
            <a:chOff x="3264" y="1296"/>
            <a:chExt cx="1200" cy="720"/>
          </a:xfrm>
        </p:grpSpPr>
        <p:sp>
          <p:nvSpPr>
            <p:cNvPr id="82975" name="Oval 31"/>
            <p:cNvSpPr>
              <a:spLocks noChangeArrowheads="1"/>
            </p:cNvSpPr>
            <p:nvPr/>
          </p:nvSpPr>
          <p:spPr bwMode="auto">
            <a:xfrm>
              <a:off x="3648" y="1488"/>
              <a:ext cx="816" cy="528"/>
            </a:xfrm>
            <a:prstGeom prst="ellipse">
              <a:avLst/>
            </a:prstGeom>
            <a:noFill/>
            <a:ln w="38100">
              <a:solidFill>
                <a:srgbClr val="00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76" name="Rectangle 32"/>
            <p:cNvSpPr>
              <a:spLocks noChangeArrowheads="1"/>
            </p:cNvSpPr>
            <p:nvPr/>
          </p:nvSpPr>
          <p:spPr bwMode="auto">
            <a:xfrm>
              <a:off x="3264" y="1296"/>
              <a:ext cx="8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3300"/>
                  </a:solidFill>
                  <a:latin typeface="Times New Roman" pitchFamily="80" charset="0"/>
                </a:rPr>
                <a:t>Predictor 1</a:t>
              </a:r>
            </a:p>
          </p:txBody>
        </p:sp>
      </p:grpSp>
      <p:sp>
        <p:nvSpPr>
          <p:cNvPr id="33" name="TextBox 32"/>
          <p:cNvSpPr txBox="1"/>
          <p:nvPr/>
        </p:nvSpPr>
        <p:spPr>
          <a:xfrm>
            <a:off x="0" y="510220"/>
            <a:ext cx="12192000" cy="523220"/>
          </a:xfrm>
          <a:prstGeom prst="rect">
            <a:avLst/>
          </a:prstGeom>
          <a:solidFill>
            <a:schemeClr val="bg1">
              <a:lumMod val="85000"/>
            </a:schemeClr>
          </a:solidFill>
        </p:spPr>
        <p:txBody>
          <a:bodyPr wrap="square">
            <a:spAutoFit/>
          </a:bodyPr>
          <a:lstStyle/>
          <a:p>
            <a:pPr algn="ctr">
              <a:defRPr/>
            </a:pPr>
            <a:r>
              <a:rPr lang="en-US" sz="2800" dirty="0"/>
              <a:t>Some common errors: </a:t>
            </a:r>
            <a:r>
              <a:rPr lang="en-US" sz="2800" dirty="0" err="1"/>
              <a:t>Multicollinearity</a:t>
            </a:r>
            <a:endParaRPr lang="en-US" sz="2800" dirty="0"/>
          </a:p>
        </p:txBody>
      </p:sp>
      <p:sp>
        <p:nvSpPr>
          <p:cNvPr id="32" name="TextBox 31"/>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Tree>
    <p:extLst>
      <p:ext uri="{BB962C8B-B14F-4D97-AF65-F5344CB8AC3E}">
        <p14:creationId xmlns:p14="http://schemas.microsoft.com/office/powerpoint/2010/main" val="1862373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9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9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29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2946"/>
                                        </p:tgtEl>
                                        <p:attrNameLst>
                                          <p:attrName>style.visibility</p:attrName>
                                        </p:attrNameLst>
                                      </p:cBhvr>
                                      <p:to>
                                        <p:strVal val="visible"/>
                                      </p:to>
                                    </p:set>
                                    <p:animEffect transition="in" filter="wipe(up)">
                                      <p:cBhvr>
                                        <p:cTn id="23" dur="500"/>
                                        <p:tgtEl>
                                          <p:spTgt spid="829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82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nimBg="1"/>
      <p:bldP spid="8296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46"/>
            <a:ext cx="12192000" cy="687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0" y="1086295"/>
            <a:ext cx="1920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t>1. Source of constant and stable energy</a:t>
            </a:r>
          </a:p>
        </p:txBody>
      </p:sp>
      <p:sp>
        <p:nvSpPr>
          <p:cNvPr id="23" name="TextBox 22"/>
          <p:cNvSpPr txBox="1">
            <a:spLocks noChangeArrowheads="1"/>
          </p:cNvSpPr>
          <p:nvPr/>
        </p:nvSpPr>
        <p:spPr bwMode="auto">
          <a:xfrm>
            <a:off x="1448995" y="779055"/>
            <a:ext cx="349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b="1" dirty="0">
                <a:solidFill>
                  <a:schemeClr val="bg1"/>
                </a:solidFill>
              </a:rPr>
              <a:t>2. A terrestrial planet</a:t>
            </a:r>
          </a:p>
        </p:txBody>
      </p:sp>
      <p:sp>
        <p:nvSpPr>
          <p:cNvPr id="37" name="TextBox 36"/>
          <p:cNvSpPr txBox="1">
            <a:spLocks noChangeArrowheads="1"/>
          </p:cNvSpPr>
          <p:nvPr/>
        </p:nvSpPr>
        <p:spPr bwMode="auto">
          <a:xfrm>
            <a:off x="6710480" y="3429000"/>
            <a:ext cx="4057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6. The right place in the galaxy</a:t>
            </a:r>
          </a:p>
        </p:txBody>
      </p:sp>
      <p:sp>
        <p:nvSpPr>
          <p:cNvPr id="38" name="TextBox 37"/>
          <p:cNvSpPr txBox="1">
            <a:spLocks noChangeArrowheads="1"/>
          </p:cNvSpPr>
          <p:nvPr/>
        </p:nvSpPr>
        <p:spPr bwMode="auto">
          <a:xfrm>
            <a:off x="4252559" y="2392065"/>
            <a:ext cx="3418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rgbClr val="FFFF00"/>
                </a:solidFill>
              </a:rPr>
              <a:t>4. Need a satellite star</a:t>
            </a:r>
          </a:p>
        </p:txBody>
      </p:sp>
      <p:sp>
        <p:nvSpPr>
          <p:cNvPr id="43" name="TextBox 42"/>
          <p:cNvSpPr txBox="1">
            <a:spLocks noChangeArrowheads="1"/>
          </p:cNvSpPr>
          <p:nvPr/>
        </p:nvSpPr>
        <p:spPr bwMode="auto">
          <a:xfrm>
            <a:off x="5212685" y="2891330"/>
            <a:ext cx="349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5. Near circular orbit</a:t>
            </a:r>
          </a:p>
        </p:txBody>
      </p:sp>
      <p:grpSp>
        <p:nvGrpSpPr>
          <p:cNvPr id="2" name="Group 47"/>
          <p:cNvGrpSpPr>
            <a:grpSpLocks/>
          </p:cNvGrpSpPr>
          <p:nvPr/>
        </p:nvGrpSpPr>
        <p:grpSpPr bwMode="auto">
          <a:xfrm>
            <a:off x="1681630" y="272064"/>
            <a:ext cx="7009869" cy="2255321"/>
            <a:chOff x="763253" y="487879"/>
            <a:chExt cx="7009147" cy="2255321"/>
          </a:xfrm>
        </p:grpSpPr>
        <p:cxnSp>
          <p:nvCxnSpPr>
            <p:cNvPr id="11" name="Straight Arrow Connector 10"/>
            <p:cNvCxnSpPr/>
            <p:nvPr/>
          </p:nvCxnSpPr>
          <p:spPr>
            <a:xfrm rot="10800000" flipV="1">
              <a:off x="1677029" y="2362200"/>
              <a:ext cx="1100025" cy="3810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96103" y="487879"/>
              <a:ext cx="4876297" cy="1828800"/>
            </a:xfrm>
            <a:prstGeom prst="straightConnector1">
              <a:avLst/>
            </a:prstGeom>
            <a:ln w="317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0375191">
              <a:off x="2741147" y="1913247"/>
              <a:ext cx="781351" cy="338554"/>
            </a:xfrm>
            <a:prstGeom prst="rect">
              <a:avLst/>
            </a:prstGeom>
            <a:noFill/>
          </p:spPr>
          <p:txBody>
            <a:bodyPr wrap="none">
              <a:spAutoFit/>
            </a:bodyPr>
            <a:lstStyle/>
            <a:p>
              <a:pPr>
                <a:defRPr/>
              </a:pPr>
              <a:r>
                <a:rPr lang="en-US" sz="1600" b="1" dirty="0">
                  <a:solidFill>
                    <a:schemeClr val="tx2">
                      <a:lumMod val="60000"/>
                      <a:lumOff val="40000"/>
                    </a:schemeClr>
                  </a:solidFill>
                </a:rPr>
                <a:t>To cool</a:t>
              </a:r>
            </a:p>
          </p:txBody>
        </p:sp>
        <p:sp>
          <p:nvSpPr>
            <p:cNvPr id="6158" name="TextBox 17"/>
            <p:cNvSpPr txBox="1">
              <a:spLocks noChangeArrowheads="1"/>
            </p:cNvSpPr>
            <p:nvPr/>
          </p:nvSpPr>
          <p:spPr bwMode="auto">
            <a:xfrm rot="20440854">
              <a:off x="2203637" y="2104818"/>
              <a:ext cx="716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rgbClr val="FF0000"/>
                  </a:solidFill>
                </a:rPr>
                <a:t>To hot</a:t>
              </a:r>
            </a:p>
          </p:txBody>
        </p:sp>
        <p:sp>
          <p:nvSpPr>
            <p:cNvPr id="6159" name="TextBox 23"/>
            <p:cNvSpPr txBox="1">
              <a:spLocks noChangeArrowheads="1"/>
            </p:cNvSpPr>
            <p:nvPr/>
          </p:nvSpPr>
          <p:spPr bwMode="auto">
            <a:xfrm rot="20500490">
              <a:off x="763253" y="1437445"/>
              <a:ext cx="5803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3. The right distance from the energy source</a:t>
              </a:r>
            </a:p>
          </p:txBody>
        </p:sp>
      </p:grpSp>
      <p:sp>
        <p:nvSpPr>
          <p:cNvPr id="44" name="TextBox 43"/>
          <p:cNvSpPr txBox="1">
            <a:spLocks noChangeArrowheads="1"/>
          </p:cNvSpPr>
          <p:nvPr/>
        </p:nvSpPr>
        <p:spPr bwMode="auto">
          <a:xfrm>
            <a:off x="8361895" y="3966670"/>
            <a:ext cx="321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7. Carbon and oxygen</a:t>
            </a:r>
          </a:p>
        </p:txBody>
      </p:sp>
      <p:sp>
        <p:nvSpPr>
          <p:cNvPr id="16" name="TextBox 15"/>
          <p:cNvSpPr txBox="1">
            <a:spLocks noChangeArrowheads="1"/>
          </p:cNvSpPr>
          <p:nvPr/>
        </p:nvSpPr>
        <p:spPr bwMode="auto">
          <a:xfrm>
            <a:off x="9657270" y="4465935"/>
            <a:ext cx="2534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b="1" dirty="0">
                <a:solidFill>
                  <a:schemeClr val="bg1"/>
                </a:solidFill>
              </a:rPr>
              <a:t>8. Magnetic shield</a:t>
            </a:r>
          </a:p>
        </p:txBody>
      </p:sp>
      <p:sp>
        <p:nvSpPr>
          <p:cNvPr id="3" name="Rectangle: Rounded Corners 2">
            <a:extLst>
              <a:ext uri="{FF2B5EF4-FFF2-40B4-BE49-F238E27FC236}">
                <a16:creationId xmlns:a16="http://schemas.microsoft.com/office/drawing/2014/main" id="{5F4CECC2-33CF-4EAD-B5B7-F2B82D20E481}"/>
              </a:ext>
            </a:extLst>
          </p:cNvPr>
          <p:cNvSpPr/>
          <p:nvPr/>
        </p:nvSpPr>
        <p:spPr>
          <a:xfrm>
            <a:off x="-279231" y="0"/>
            <a:ext cx="12865675" cy="510220"/>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Life, as we know it, occurs within a very narrow set of conditions</a:t>
            </a:r>
          </a:p>
        </p:txBody>
      </p:sp>
    </p:spTree>
    <p:extLst>
      <p:ext uri="{BB962C8B-B14F-4D97-AF65-F5344CB8AC3E}">
        <p14:creationId xmlns:p14="http://schemas.microsoft.com/office/powerpoint/2010/main" val="249738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7" grpId="0"/>
      <p:bldP spid="38" grpId="0"/>
      <p:bldP spid="43" grpId="0"/>
      <p:bldP spid="4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2479548" y="1572805"/>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Obtain data</a:t>
            </a:r>
          </a:p>
        </p:txBody>
      </p:sp>
      <p:sp>
        <p:nvSpPr>
          <p:cNvPr id="6" name="Text Box 8"/>
          <p:cNvSpPr txBox="1">
            <a:spLocks noChangeArrowheads="1"/>
          </p:cNvSpPr>
          <p:nvPr/>
        </p:nvSpPr>
        <p:spPr bwMode="auto">
          <a:xfrm>
            <a:off x="2523085" y="2393545"/>
            <a:ext cx="1397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Build pattern</a:t>
            </a:r>
          </a:p>
        </p:txBody>
      </p:sp>
      <p:sp>
        <p:nvSpPr>
          <p:cNvPr id="7" name="Line 9"/>
          <p:cNvSpPr>
            <a:spLocks noChangeShapeType="1"/>
          </p:cNvSpPr>
          <p:nvPr/>
        </p:nvSpPr>
        <p:spPr bwMode="auto">
          <a:xfrm>
            <a:off x="3121573" y="1960157"/>
            <a:ext cx="0" cy="482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1"/>
          <p:cNvSpPr txBox="1">
            <a:spLocks noChangeArrowheads="1"/>
          </p:cNvSpPr>
          <p:nvPr/>
        </p:nvSpPr>
        <p:spPr bwMode="auto">
          <a:xfrm>
            <a:off x="2350049" y="3226984"/>
            <a:ext cx="16494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Test hypotheses</a:t>
            </a:r>
          </a:p>
        </p:txBody>
      </p:sp>
      <p:sp>
        <p:nvSpPr>
          <p:cNvPr id="10" name="Line 12"/>
          <p:cNvSpPr>
            <a:spLocks noChangeShapeType="1"/>
          </p:cNvSpPr>
          <p:nvPr/>
        </p:nvSpPr>
        <p:spPr bwMode="auto">
          <a:xfrm>
            <a:off x="3112048" y="2849159"/>
            <a:ext cx="0" cy="482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16"/>
          <p:cNvGrpSpPr>
            <a:grpSpLocks/>
          </p:cNvGrpSpPr>
          <p:nvPr/>
        </p:nvGrpSpPr>
        <p:grpSpPr bwMode="auto">
          <a:xfrm>
            <a:off x="3980411" y="1634717"/>
            <a:ext cx="3109909" cy="338138"/>
            <a:chOff x="2136" y="2547"/>
            <a:chExt cx="1959" cy="213"/>
          </a:xfrm>
        </p:grpSpPr>
        <p:sp>
          <p:nvSpPr>
            <p:cNvPr id="12" name="Line 17"/>
            <p:cNvSpPr>
              <a:spLocks noChangeShapeType="1"/>
            </p:cNvSpPr>
            <p:nvPr/>
          </p:nvSpPr>
          <p:spPr bwMode="auto">
            <a:xfrm>
              <a:off x="2136" y="2648"/>
              <a:ext cx="1064"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8"/>
            <p:cNvSpPr txBox="1">
              <a:spLocks noChangeArrowheads="1"/>
            </p:cNvSpPr>
            <p:nvPr/>
          </p:nvSpPr>
          <p:spPr bwMode="auto">
            <a:xfrm>
              <a:off x="3196" y="2547"/>
              <a:ext cx="89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dirty="0">
                  <a:latin typeface="Times New Roman" pitchFamily="18" charset="0"/>
                </a:rPr>
                <a:t>Data reliability</a:t>
              </a:r>
            </a:p>
          </p:txBody>
        </p:sp>
      </p:grpSp>
      <p:grpSp>
        <p:nvGrpSpPr>
          <p:cNvPr id="14" name="Group 19"/>
          <p:cNvGrpSpPr>
            <a:grpSpLocks/>
          </p:cNvGrpSpPr>
          <p:nvPr/>
        </p:nvGrpSpPr>
        <p:grpSpPr bwMode="auto">
          <a:xfrm>
            <a:off x="4234411" y="3307942"/>
            <a:ext cx="3775075" cy="336550"/>
            <a:chOff x="2296" y="3601"/>
            <a:chExt cx="2378" cy="212"/>
          </a:xfrm>
        </p:grpSpPr>
        <p:sp>
          <p:nvSpPr>
            <p:cNvPr id="15" name="Line 20"/>
            <p:cNvSpPr>
              <a:spLocks noChangeShapeType="1"/>
            </p:cNvSpPr>
            <p:nvPr/>
          </p:nvSpPr>
          <p:spPr bwMode="auto">
            <a:xfrm>
              <a:off x="2296" y="3704"/>
              <a:ext cx="920"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1"/>
            <p:cNvSpPr txBox="1">
              <a:spLocks noChangeArrowheads="1"/>
            </p:cNvSpPr>
            <p:nvPr/>
          </p:nvSpPr>
          <p:spPr bwMode="auto">
            <a:xfrm>
              <a:off x="3220" y="3601"/>
              <a:ext cx="145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dirty="0">
                  <a:latin typeface="Times New Roman" pitchFamily="18" charset="0"/>
                </a:rPr>
                <a:t>Statistical issues</a:t>
              </a:r>
              <a:endParaRPr lang="en-US" sz="2400" dirty="0">
                <a:latin typeface="Times New Roman" pitchFamily="18" charset="0"/>
              </a:endParaRPr>
            </a:p>
          </p:txBody>
        </p:sp>
      </p:grpSp>
      <p:grpSp>
        <p:nvGrpSpPr>
          <p:cNvPr id="17" name="Group 22"/>
          <p:cNvGrpSpPr>
            <a:grpSpLocks/>
          </p:cNvGrpSpPr>
          <p:nvPr/>
        </p:nvGrpSpPr>
        <p:grpSpPr bwMode="auto">
          <a:xfrm>
            <a:off x="4158211" y="2460217"/>
            <a:ext cx="3076575" cy="338138"/>
            <a:chOff x="2248" y="3067"/>
            <a:chExt cx="1938" cy="213"/>
          </a:xfrm>
        </p:grpSpPr>
        <p:sp>
          <p:nvSpPr>
            <p:cNvPr id="18" name="Line 23"/>
            <p:cNvSpPr>
              <a:spLocks noChangeShapeType="1"/>
            </p:cNvSpPr>
            <p:nvPr/>
          </p:nvSpPr>
          <p:spPr bwMode="auto">
            <a:xfrm>
              <a:off x="2248" y="3168"/>
              <a:ext cx="944"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4"/>
            <p:cNvSpPr txBox="1">
              <a:spLocks noChangeArrowheads="1"/>
            </p:cNvSpPr>
            <p:nvPr/>
          </p:nvSpPr>
          <p:spPr bwMode="auto">
            <a:xfrm>
              <a:off x="3209" y="3067"/>
              <a:ext cx="9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a:latin typeface="Times New Roman" pitchFamily="18" charset="0"/>
                </a:rPr>
                <a:t>Pattern accuracy</a:t>
              </a:r>
            </a:p>
          </p:txBody>
        </p:sp>
      </p:grpSp>
      <p:sp>
        <p:nvSpPr>
          <p:cNvPr id="20" name="Text Box 25"/>
          <p:cNvSpPr txBox="1">
            <a:spLocks noChangeArrowheads="1"/>
          </p:cNvSpPr>
          <p:nvPr/>
        </p:nvSpPr>
        <p:spPr bwMode="auto">
          <a:xfrm>
            <a:off x="5674272" y="1115605"/>
            <a:ext cx="24590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r>
              <a:rPr lang="en-US" sz="1600" b="1" dirty="0">
                <a:latin typeface="Times New Roman" pitchFamily="18" charset="0"/>
              </a:rPr>
              <a:t>There are some problems:</a:t>
            </a:r>
            <a:endParaRPr lang="en-US" sz="1600" dirty="0">
              <a:latin typeface="Times New Roman" pitchFamily="18" charset="0"/>
            </a:endParaRPr>
          </a:p>
        </p:txBody>
      </p:sp>
      <p:grpSp>
        <p:nvGrpSpPr>
          <p:cNvPr id="21" name="Group 20"/>
          <p:cNvGrpSpPr>
            <a:grpSpLocks/>
          </p:cNvGrpSpPr>
          <p:nvPr/>
        </p:nvGrpSpPr>
        <p:grpSpPr bwMode="auto">
          <a:xfrm>
            <a:off x="7183985" y="2491967"/>
            <a:ext cx="2411412" cy="306388"/>
            <a:chOff x="5175347" y="3611524"/>
            <a:chExt cx="2412343" cy="307777"/>
          </a:xfrm>
        </p:grpSpPr>
        <p:sp>
          <p:nvSpPr>
            <p:cNvPr id="22" name="TextBox 34"/>
            <p:cNvSpPr txBox="1">
              <a:spLocks noChangeArrowheads="1"/>
            </p:cNvSpPr>
            <p:nvPr/>
          </p:nvSpPr>
          <p:spPr bwMode="auto">
            <a:xfrm>
              <a:off x="5713523" y="3611524"/>
              <a:ext cx="1874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Standardizing for effort</a:t>
              </a:r>
            </a:p>
          </p:txBody>
        </p:sp>
        <p:sp>
          <p:nvSpPr>
            <p:cNvPr id="23" name="Line 7"/>
            <p:cNvSpPr>
              <a:spLocks noChangeShapeType="1"/>
            </p:cNvSpPr>
            <p:nvPr/>
          </p:nvSpPr>
          <p:spPr bwMode="auto">
            <a:xfrm>
              <a:off x="5175347" y="3779322"/>
              <a:ext cx="58521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3"/>
          <p:cNvGrpSpPr>
            <a:grpSpLocks/>
          </p:cNvGrpSpPr>
          <p:nvPr/>
        </p:nvGrpSpPr>
        <p:grpSpPr bwMode="auto">
          <a:xfrm>
            <a:off x="7226845" y="2836455"/>
            <a:ext cx="1634314" cy="627062"/>
            <a:chOff x="5219279" y="3956149"/>
            <a:chExt cx="1634137" cy="627403"/>
          </a:xfrm>
        </p:grpSpPr>
        <p:sp>
          <p:nvSpPr>
            <p:cNvPr id="25" name="TextBox 37"/>
            <p:cNvSpPr txBox="1">
              <a:spLocks noChangeArrowheads="1"/>
            </p:cNvSpPr>
            <p:nvPr/>
          </p:nvSpPr>
          <p:spPr bwMode="auto">
            <a:xfrm>
              <a:off x="5793625" y="3956149"/>
              <a:ext cx="1059791" cy="3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Right scales</a:t>
              </a:r>
            </a:p>
          </p:txBody>
        </p:sp>
        <p:sp>
          <p:nvSpPr>
            <p:cNvPr id="26" name="Freeform 25"/>
            <p:cNvSpPr/>
            <p:nvPr/>
          </p:nvSpPr>
          <p:spPr>
            <a:xfrm>
              <a:off x="5219279" y="4103866"/>
              <a:ext cx="584137" cy="479686"/>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
        <p:nvSpPr>
          <p:cNvPr id="30" name="Rectangle 29"/>
          <p:cNvSpPr>
            <a:spLocks noChangeArrowheads="1"/>
          </p:cNvSpPr>
          <p:nvPr/>
        </p:nvSpPr>
        <p:spPr bwMode="auto">
          <a:xfrm>
            <a:off x="1907525" y="453678"/>
            <a:ext cx="2430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dirty="0">
                <a:latin typeface="Times New Roman" pitchFamily="18" charset="0"/>
                <a:cs typeface="Times New Roman" pitchFamily="18" charset="0"/>
              </a:rPr>
              <a:t>Choose system and attribute to study</a:t>
            </a:r>
          </a:p>
        </p:txBody>
      </p:sp>
      <p:sp>
        <p:nvSpPr>
          <p:cNvPr id="31" name="Line 9"/>
          <p:cNvSpPr>
            <a:spLocks noChangeShapeType="1"/>
          </p:cNvSpPr>
          <p:nvPr/>
        </p:nvSpPr>
        <p:spPr bwMode="auto">
          <a:xfrm>
            <a:off x="3107285" y="1164817"/>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TextBox 31"/>
          <p:cNvSpPr txBox="1"/>
          <p:nvPr/>
        </p:nvSpPr>
        <p:spPr>
          <a:xfrm>
            <a:off x="0" y="-5834"/>
            <a:ext cx="12192000" cy="369332"/>
          </a:xfrm>
          <a:prstGeom prst="rect">
            <a:avLst/>
          </a:prstGeom>
          <a:solidFill>
            <a:schemeClr val="bg2">
              <a:lumMod val="75000"/>
            </a:schemeClr>
          </a:solidFill>
        </p:spPr>
        <p:txBody>
          <a:bodyPr wrap="square" rtlCol="0">
            <a:spAutoFit/>
          </a:bodyPr>
          <a:lstStyle/>
          <a:p>
            <a:pPr algn="ctr"/>
            <a:r>
              <a:rPr lang="en-US" dirty="0"/>
              <a:t>Summary</a:t>
            </a:r>
          </a:p>
        </p:txBody>
      </p:sp>
      <p:pic>
        <p:nvPicPr>
          <p:cNvPr id="3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7387" y="3842173"/>
            <a:ext cx="2008188" cy="2630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Line 12"/>
          <p:cNvSpPr>
            <a:spLocks noChangeShapeType="1"/>
          </p:cNvSpPr>
          <p:nvPr/>
        </p:nvSpPr>
        <p:spPr bwMode="auto">
          <a:xfrm>
            <a:off x="3101481" y="3664434"/>
            <a:ext cx="0" cy="32791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 name="Group 44"/>
          <p:cNvGrpSpPr/>
          <p:nvPr/>
        </p:nvGrpSpPr>
        <p:grpSpPr>
          <a:xfrm>
            <a:off x="7226846" y="3463517"/>
            <a:ext cx="1894891" cy="508695"/>
            <a:chOff x="5702845" y="3463516"/>
            <a:chExt cx="1894891" cy="508695"/>
          </a:xfrm>
        </p:grpSpPr>
        <p:sp>
          <p:nvSpPr>
            <p:cNvPr id="39" name="TextBox 38"/>
            <p:cNvSpPr txBox="1">
              <a:spLocks noChangeArrowheads="1"/>
            </p:cNvSpPr>
            <p:nvPr/>
          </p:nvSpPr>
          <p:spPr bwMode="auto">
            <a:xfrm>
              <a:off x="6287762" y="3664434"/>
              <a:ext cx="13099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Self-correlation</a:t>
              </a:r>
            </a:p>
          </p:txBody>
        </p:sp>
        <p:sp>
          <p:nvSpPr>
            <p:cNvPr id="40" name="Freeform 39"/>
            <p:cNvSpPr/>
            <p:nvPr/>
          </p:nvSpPr>
          <p:spPr bwMode="auto">
            <a:xfrm flipV="1">
              <a:off x="5702845" y="3463516"/>
              <a:ext cx="674190" cy="354805"/>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44" name="Group 43"/>
          <p:cNvGrpSpPr/>
          <p:nvPr/>
        </p:nvGrpSpPr>
        <p:grpSpPr>
          <a:xfrm>
            <a:off x="7226846" y="3346554"/>
            <a:ext cx="2109657" cy="307777"/>
            <a:chOff x="5702845" y="3346553"/>
            <a:chExt cx="2109657" cy="307777"/>
          </a:xfrm>
        </p:grpSpPr>
        <p:sp>
          <p:nvSpPr>
            <p:cNvPr id="38" name="TextBox 37"/>
            <p:cNvSpPr txBox="1">
              <a:spLocks noChangeArrowheads="1"/>
            </p:cNvSpPr>
            <p:nvPr/>
          </p:nvSpPr>
          <p:spPr bwMode="auto">
            <a:xfrm>
              <a:off x="6281314" y="3346553"/>
              <a:ext cx="1531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Pseudo-replication</a:t>
              </a:r>
            </a:p>
          </p:txBody>
        </p:sp>
        <p:sp>
          <p:nvSpPr>
            <p:cNvPr id="41" name="Freeform 40"/>
            <p:cNvSpPr/>
            <p:nvPr/>
          </p:nvSpPr>
          <p:spPr bwMode="auto">
            <a:xfrm flipV="1">
              <a:off x="5702845" y="3462390"/>
              <a:ext cx="674190" cy="45719"/>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43" name="Group 42"/>
          <p:cNvGrpSpPr/>
          <p:nvPr/>
        </p:nvGrpSpPr>
        <p:grpSpPr>
          <a:xfrm>
            <a:off x="7234787" y="3090459"/>
            <a:ext cx="1587969" cy="373056"/>
            <a:chOff x="5710786" y="3090459"/>
            <a:chExt cx="1587969" cy="373056"/>
          </a:xfrm>
        </p:grpSpPr>
        <p:sp>
          <p:nvSpPr>
            <p:cNvPr id="36" name="TextBox 37"/>
            <p:cNvSpPr txBox="1">
              <a:spLocks noChangeArrowheads="1"/>
            </p:cNvSpPr>
            <p:nvPr/>
          </p:nvSpPr>
          <p:spPr bwMode="auto">
            <a:xfrm>
              <a:off x="6256482" y="3090459"/>
              <a:ext cx="10422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err="1">
                  <a:latin typeface="Times New Roman" pitchFamily="18" charset="0"/>
                  <a:cs typeface="Times New Roman" pitchFamily="18" charset="0"/>
                </a:rPr>
                <a:t>Collinearity</a:t>
              </a:r>
              <a:endParaRPr lang="en-US" sz="1400" dirty="0">
                <a:latin typeface="Times New Roman" pitchFamily="18" charset="0"/>
                <a:cs typeface="Times New Roman" pitchFamily="18" charset="0"/>
              </a:endParaRPr>
            </a:p>
          </p:txBody>
        </p:sp>
        <p:sp>
          <p:nvSpPr>
            <p:cNvPr id="42" name="Freeform 41"/>
            <p:cNvSpPr/>
            <p:nvPr/>
          </p:nvSpPr>
          <p:spPr bwMode="auto">
            <a:xfrm>
              <a:off x="5710786" y="3244346"/>
              <a:ext cx="666249" cy="219169"/>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Tree>
    <p:extLst>
      <p:ext uri="{BB962C8B-B14F-4D97-AF65-F5344CB8AC3E}">
        <p14:creationId xmlns:p14="http://schemas.microsoft.com/office/powerpoint/2010/main" val="370170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9" grpId="0"/>
      <p:bldP spid="10" grpId="0" animBg="1"/>
      <p:bldP spid="20" grpId="0"/>
      <p:bldP spid="30" grpId="0"/>
      <p:bldP spid="31"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14400"/>
            <a:ext cx="59690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6"/>
          <p:cNvSpPr txBox="1">
            <a:spLocks noChangeArrowheads="1"/>
          </p:cNvSpPr>
          <p:nvPr/>
        </p:nvSpPr>
        <p:spPr bwMode="auto">
          <a:xfrm>
            <a:off x="104820" y="10833"/>
            <a:ext cx="10515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200" b="1" dirty="0">
                <a:solidFill>
                  <a:schemeClr val="bg1"/>
                </a:solidFill>
                <a:latin typeface="Calibri" pitchFamily="34" charset="0"/>
              </a:rPr>
              <a:t>What is the probability of life in other planet in the universe:</a:t>
            </a:r>
          </a:p>
        </p:txBody>
      </p:sp>
      <p:sp>
        <p:nvSpPr>
          <p:cNvPr id="8" name="TextBox 7"/>
          <p:cNvSpPr txBox="1">
            <a:spLocks noChangeArrowheads="1"/>
          </p:cNvSpPr>
          <p:nvPr/>
        </p:nvSpPr>
        <p:spPr bwMode="auto">
          <a:xfrm>
            <a:off x="7162799" y="2362200"/>
            <a:ext cx="4655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chemeClr val="bg1"/>
                </a:solidFill>
                <a:latin typeface="Calibri" pitchFamily="34" charset="0"/>
              </a:rPr>
              <a:t>As many a 100 billion earth-like planets</a:t>
            </a:r>
          </a:p>
        </p:txBody>
      </p:sp>
      <p:sp>
        <p:nvSpPr>
          <p:cNvPr id="9" name="TextBox 8"/>
          <p:cNvSpPr txBox="1">
            <a:spLocks noChangeArrowheads="1"/>
          </p:cNvSpPr>
          <p:nvPr/>
        </p:nvSpPr>
        <p:spPr bwMode="auto">
          <a:xfrm>
            <a:off x="8000999" y="3200400"/>
            <a:ext cx="38941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chemeClr val="bg1"/>
                </a:solidFill>
                <a:latin typeface="Calibri" pitchFamily="34" charset="0"/>
              </a:rPr>
              <a:t>~ 10 meet Earth's life conditions</a:t>
            </a:r>
          </a:p>
        </p:txBody>
      </p:sp>
      <p:sp>
        <p:nvSpPr>
          <p:cNvPr id="10" name="Arc 9"/>
          <p:cNvSpPr/>
          <p:nvPr/>
        </p:nvSpPr>
        <p:spPr bwMode="auto">
          <a:xfrm>
            <a:off x="7848595" y="2743200"/>
            <a:ext cx="533400" cy="609600"/>
          </a:xfrm>
          <a:prstGeom prst="arc">
            <a:avLst>
              <a:gd name="adj1" fmla="val 15596124"/>
              <a:gd name="adj2" fmla="val 124531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3" name="Group 20"/>
          <p:cNvGrpSpPr>
            <a:grpSpLocks/>
          </p:cNvGrpSpPr>
          <p:nvPr/>
        </p:nvGrpSpPr>
        <p:grpSpPr bwMode="auto">
          <a:xfrm>
            <a:off x="7924799" y="3581399"/>
            <a:ext cx="4584835" cy="781110"/>
            <a:chOff x="6400799" y="3581400"/>
            <a:chExt cx="4306966" cy="780713"/>
          </a:xfrm>
        </p:grpSpPr>
        <p:sp>
          <p:nvSpPr>
            <p:cNvPr id="13" name="Arc 12"/>
            <p:cNvSpPr/>
            <p:nvPr/>
          </p:nvSpPr>
          <p:spPr>
            <a:xfrm>
              <a:off x="7010737" y="3581400"/>
              <a:ext cx="532389" cy="609290"/>
            </a:xfrm>
            <a:prstGeom prst="arc">
              <a:avLst>
                <a:gd name="adj1" fmla="val 15596124"/>
                <a:gd name="adj2" fmla="val 124531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b="1"/>
            </a:p>
          </p:txBody>
        </p:sp>
        <p:sp>
          <p:nvSpPr>
            <p:cNvPr id="30731" name="TextBox 13"/>
            <p:cNvSpPr txBox="1">
              <a:spLocks noChangeArrowheads="1"/>
            </p:cNvSpPr>
            <p:nvPr/>
          </p:nvSpPr>
          <p:spPr bwMode="auto">
            <a:xfrm>
              <a:off x="6400799" y="3962206"/>
              <a:ext cx="4306966" cy="39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chemeClr val="bg1"/>
                  </a:solidFill>
                  <a:latin typeface="Calibri" pitchFamily="34" charset="0"/>
                </a:rPr>
                <a:t>Probability of life = ~0.00000000001</a:t>
              </a:r>
            </a:p>
          </p:txBody>
        </p:sp>
      </p:grpSp>
      <p:sp>
        <p:nvSpPr>
          <p:cNvPr id="19" name="TextBox 18"/>
          <p:cNvSpPr txBox="1">
            <a:spLocks noChangeArrowheads="1"/>
          </p:cNvSpPr>
          <p:nvPr/>
        </p:nvSpPr>
        <p:spPr bwMode="auto">
          <a:xfrm>
            <a:off x="0" y="588692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3200" b="1" dirty="0">
                <a:solidFill>
                  <a:schemeClr val="bg1"/>
                </a:solidFill>
                <a:latin typeface="Calibri" pitchFamily="34" charset="0"/>
              </a:rPr>
              <a:t>Realistically, we will have nowhere to go if we mess this planet up!</a:t>
            </a:r>
          </a:p>
        </p:txBody>
      </p:sp>
    </p:spTree>
    <p:extLst>
      <p:ext uri="{BB962C8B-B14F-4D97-AF65-F5344CB8AC3E}">
        <p14:creationId xmlns:p14="http://schemas.microsoft.com/office/powerpoint/2010/main" val="1071376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1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016" y="5461995"/>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39" y="4179057"/>
            <a:ext cx="1717200" cy="140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425" y="5461995"/>
            <a:ext cx="1932828" cy="140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444" y="5461995"/>
            <a:ext cx="1932828"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7714" y="5461995"/>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452214"/>
            <a:ext cx="1717200"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3" y="-24063"/>
            <a:ext cx="1718731" cy="14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 y="1367484"/>
            <a:ext cx="1718731"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9" y="2773270"/>
            <a:ext cx="1718732"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32311" y="735196"/>
            <a:ext cx="9409224" cy="1323439"/>
          </a:xfrm>
          <a:prstGeom prst="rect">
            <a:avLst/>
          </a:prstGeom>
        </p:spPr>
        <p:txBody>
          <a:bodyPr wrap="square">
            <a:spAutoFit/>
          </a:bodyPr>
          <a:lstStyle/>
          <a:p>
            <a:pPr algn="ctr"/>
            <a:r>
              <a:rPr lang="en-US" sz="2800" b="1" dirty="0"/>
              <a:t>In contrast to the loneliness of the universe…we share this planet with other ~8.7 million species </a:t>
            </a:r>
            <a:r>
              <a:rPr lang="en-US" sz="1400" dirty="0"/>
              <a:t>(</a:t>
            </a:r>
            <a:r>
              <a:rPr lang="en-US" sz="1400" u="sng" dirty="0">
                <a:solidFill>
                  <a:srgbClr val="0000FF"/>
                </a:solidFill>
              </a:rPr>
              <a:t>Mora et al., </a:t>
            </a:r>
            <a:r>
              <a:rPr lang="en-US" sz="1400" u="sng" dirty="0" err="1">
                <a:solidFill>
                  <a:srgbClr val="0000FF"/>
                </a:solidFill>
              </a:rPr>
              <a:t>PlosBiology</a:t>
            </a:r>
            <a:r>
              <a:rPr lang="en-US" sz="1400" u="sng" dirty="0">
                <a:solidFill>
                  <a:srgbClr val="0000FF"/>
                </a:solidFill>
              </a:rPr>
              <a:t> 2011</a:t>
            </a:r>
            <a:r>
              <a:rPr lang="en-US" sz="1400" dirty="0"/>
              <a:t>)</a:t>
            </a:r>
          </a:p>
          <a:p>
            <a:pPr algn="ctr"/>
            <a:endParaRPr lang="en-CA" sz="2400" b="1" dirty="0"/>
          </a:p>
        </p:txBody>
      </p:sp>
      <p:grpSp>
        <p:nvGrpSpPr>
          <p:cNvPr id="15" name="Group 14"/>
          <p:cNvGrpSpPr/>
          <p:nvPr/>
        </p:nvGrpSpPr>
        <p:grpSpPr>
          <a:xfrm>
            <a:off x="3138815" y="1969610"/>
            <a:ext cx="7168069" cy="2561783"/>
            <a:chOff x="1898932" y="1910159"/>
            <a:chExt cx="7168069" cy="2561783"/>
          </a:xfrm>
        </p:grpSpPr>
        <p:grpSp>
          <p:nvGrpSpPr>
            <p:cNvPr id="5138" name="Group 5137"/>
            <p:cNvGrpSpPr/>
            <p:nvPr/>
          </p:nvGrpSpPr>
          <p:grpSpPr>
            <a:xfrm>
              <a:off x="1898932" y="1910159"/>
              <a:ext cx="7168069" cy="2090948"/>
              <a:chOff x="1898932" y="2131215"/>
              <a:chExt cx="7168069" cy="2090948"/>
            </a:xfrm>
          </p:grpSpPr>
          <p:sp>
            <p:nvSpPr>
              <p:cNvPr id="28" name="TextBox 27"/>
              <p:cNvSpPr txBox="1"/>
              <p:nvPr/>
            </p:nvSpPr>
            <p:spPr bwMode="auto">
              <a:xfrm>
                <a:off x="4962112" y="3039416"/>
                <a:ext cx="4104889" cy="677108"/>
              </a:xfrm>
              <a:prstGeom prst="rect">
                <a:avLst/>
              </a:prstGeom>
              <a:no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2400" dirty="0"/>
                  <a:t>US$33 trillion per year</a:t>
                </a:r>
              </a:p>
              <a:p>
                <a:pPr>
                  <a:defRPr/>
                </a:pPr>
                <a:r>
                  <a:rPr lang="en-US" sz="1400" dirty="0"/>
                  <a:t>(</a:t>
                </a:r>
                <a:r>
                  <a:rPr lang="en-US" sz="1400" u="sng" dirty="0" err="1">
                    <a:solidFill>
                      <a:srgbClr val="0000FF"/>
                    </a:solidFill>
                  </a:rPr>
                  <a:t>Constanza</a:t>
                </a:r>
                <a:r>
                  <a:rPr lang="en-US" sz="1400" u="sng" dirty="0">
                    <a:solidFill>
                      <a:srgbClr val="0000FF"/>
                    </a:solidFill>
                  </a:rPr>
                  <a:t> et al., Nature 1997</a:t>
                </a:r>
                <a:r>
                  <a:rPr lang="en-US" sz="1400" dirty="0"/>
                  <a:t>)</a:t>
                </a:r>
              </a:p>
            </p:txBody>
          </p:sp>
          <p:sp>
            <p:nvSpPr>
              <p:cNvPr id="5" name="Rectangle 4"/>
              <p:cNvSpPr/>
              <p:nvPr/>
            </p:nvSpPr>
            <p:spPr>
              <a:xfrm>
                <a:off x="2871414" y="2131215"/>
                <a:ext cx="540533" cy="461665"/>
              </a:xfrm>
              <a:prstGeom prst="rect">
                <a:avLst/>
              </a:prstGeom>
            </p:spPr>
            <p:txBody>
              <a:bodyPr wrap="none">
                <a:spAutoFit/>
              </a:bodyPr>
              <a:lstStyle/>
              <a:p>
                <a:r>
                  <a:rPr lang="en-US" sz="2400" dirty="0"/>
                  <a:t>Air</a:t>
                </a:r>
              </a:p>
            </p:txBody>
          </p:sp>
          <p:sp>
            <p:nvSpPr>
              <p:cNvPr id="6" name="Rectangle 5"/>
              <p:cNvSpPr/>
              <p:nvPr/>
            </p:nvSpPr>
            <p:spPr>
              <a:xfrm>
                <a:off x="2458004" y="2682451"/>
                <a:ext cx="953274" cy="461665"/>
              </a:xfrm>
              <a:prstGeom prst="rect">
                <a:avLst/>
              </a:prstGeom>
            </p:spPr>
            <p:txBody>
              <a:bodyPr wrap="none">
                <a:spAutoFit/>
              </a:bodyPr>
              <a:lstStyle/>
              <a:p>
                <a:r>
                  <a:rPr lang="en-US" sz="2400" dirty="0"/>
                  <a:t>Water</a:t>
                </a:r>
              </a:p>
            </p:txBody>
          </p:sp>
          <p:sp>
            <p:nvSpPr>
              <p:cNvPr id="7" name="Rectangle 6"/>
              <p:cNvSpPr/>
              <p:nvPr/>
            </p:nvSpPr>
            <p:spPr>
              <a:xfrm>
                <a:off x="2621053" y="3228263"/>
                <a:ext cx="807209" cy="461665"/>
              </a:xfrm>
              <a:prstGeom prst="rect">
                <a:avLst/>
              </a:prstGeom>
            </p:spPr>
            <p:txBody>
              <a:bodyPr wrap="none">
                <a:spAutoFit/>
              </a:bodyPr>
              <a:lstStyle/>
              <a:p>
                <a:r>
                  <a:rPr lang="en-US" sz="2400" dirty="0"/>
                  <a:t>Food</a:t>
                </a:r>
                <a:endParaRPr lang="en-CA" sz="2400" dirty="0"/>
              </a:p>
            </p:txBody>
          </p:sp>
          <p:sp>
            <p:nvSpPr>
              <p:cNvPr id="8" name="Rectangle 7"/>
              <p:cNvSpPr/>
              <p:nvPr/>
            </p:nvSpPr>
            <p:spPr>
              <a:xfrm>
                <a:off x="1898932" y="3760498"/>
                <a:ext cx="1528495" cy="461665"/>
              </a:xfrm>
              <a:prstGeom prst="rect">
                <a:avLst/>
              </a:prstGeom>
            </p:spPr>
            <p:txBody>
              <a:bodyPr wrap="none">
                <a:spAutoFit/>
              </a:bodyPr>
              <a:lstStyle/>
              <a:p>
                <a:r>
                  <a:rPr lang="en-US" sz="2400" dirty="0"/>
                  <a:t>Recreation</a:t>
                </a:r>
                <a:endParaRPr lang="en-CA" sz="2400" dirty="0"/>
              </a:p>
            </p:txBody>
          </p:sp>
          <p:cxnSp>
            <p:nvCxnSpPr>
              <p:cNvPr id="10" name="Curved Connector 9"/>
              <p:cNvCxnSpPr>
                <a:stCxn id="5" idx="3"/>
                <a:endCxn id="28" idx="1"/>
              </p:cNvCxnSpPr>
              <p:nvPr/>
            </p:nvCxnSpPr>
            <p:spPr>
              <a:xfrm>
                <a:off x="3411947" y="2362048"/>
                <a:ext cx="1550165" cy="1015922"/>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8" idx="3"/>
                <a:endCxn id="28" idx="1"/>
              </p:cNvCxnSpPr>
              <p:nvPr/>
            </p:nvCxnSpPr>
            <p:spPr>
              <a:xfrm flipV="1">
                <a:off x="3427427" y="3377970"/>
                <a:ext cx="1534685" cy="613361"/>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3"/>
                <a:endCxn id="28" idx="1"/>
              </p:cNvCxnSpPr>
              <p:nvPr/>
            </p:nvCxnSpPr>
            <p:spPr>
              <a:xfrm>
                <a:off x="3411278" y="2913284"/>
                <a:ext cx="1550834" cy="46468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3"/>
                <a:endCxn id="28" idx="1"/>
              </p:cNvCxnSpPr>
              <p:nvPr/>
            </p:nvCxnSpPr>
            <p:spPr>
              <a:xfrm flipV="1">
                <a:off x="3428262" y="3377970"/>
                <a:ext cx="1533850" cy="8112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037984" y="4010277"/>
              <a:ext cx="1350050" cy="461665"/>
            </a:xfrm>
            <a:prstGeom prst="rect">
              <a:avLst/>
            </a:prstGeom>
          </p:spPr>
          <p:txBody>
            <a:bodyPr wrap="none">
              <a:spAutoFit/>
            </a:bodyPr>
            <a:lstStyle/>
            <a:p>
              <a:r>
                <a:rPr lang="en-US" sz="2400" dirty="0"/>
                <a:t>Medicine</a:t>
              </a:r>
              <a:endParaRPr lang="en-CA" sz="2400" dirty="0"/>
            </a:p>
          </p:txBody>
        </p:sp>
        <p:cxnSp>
          <p:nvCxnSpPr>
            <p:cNvPr id="25" name="Curved Connector 24"/>
            <p:cNvCxnSpPr>
              <a:stCxn id="24" idx="3"/>
              <a:endCxn id="28" idx="1"/>
            </p:cNvCxnSpPr>
            <p:nvPr/>
          </p:nvCxnSpPr>
          <p:spPr>
            <a:xfrm flipV="1">
              <a:off x="3388034" y="3156914"/>
              <a:ext cx="1574078" cy="108419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27" name="Picture 9">
            <a:extLst>
              <a:ext uri="{FF2B5EF4-FFF2-40B4-BE49-F238E27FC236}">
                <a16:creationId xmlns:a16="http://schemas.microsoft.com/office/drawing/2014/main" id="{C7D69081-756F-4F00-A76E-703B86226578}"/>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81410" y="5464464"/>
            <a:ext cx="1828800" cy="139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a:extLst>
              <a:ext uri="{FF2B5EF4-FFF2-40B4-BE49-F238E27FC236}">
                <a16:creationId xmlns:a16="http://schemas.microsoft.com/office/drawing/2014/main" id="{6C39A74C-59DE-4BD4-8C6A-DE4EC5261FB8}"/>
              </a:ext>
            </a:extLst>
          </p:cNvPr>
          <p:cNvPicPr preferRelativeResize="0">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1590" y="5464464"/>
            <a:ext cx="1828800" cy="139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3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940828" y="547767"/>
            <a:ext cx="1284745" cy="2749870"/>
          </a:xfrm>
          <a:prstGeom prst="rect">
            <a:avLst/>
          </a:prstGeom>
          <a:solidFill>
            <a:schemeClr val="dk1">
              <a:alpha val="79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ln>
                <a:solidFill>
                  <a:schemeClr val="tx1"/>
                </a:solidFill>
              </a:ln>
              <a:solidFill>
                <a:schemeClr val="tx1"/>
              </a:solidFill>
            </a:endParaRPr>
          </a:p>
        </p:txBody>
      </p:sp>
      <p:grpSp>
        <p:nvGrpSpPr>
          <p:cNvPr id="11" name="Group 10"/>
          <p:cNvGrpSpPr/>
          <p:nvPr/>
        </p:nvGrpSpPr>
        <p:grpSpPr>
          <a:xfrm>
            <a:off x="2912025" y="2095753"/>
            <a:ext cx="1360800" cy="1479133"/>
            <a:chOff x="1388025" y="2095752"/>
            <a:chExt cx="1360800" cy="1479133"/>
          </a:xfrm>
        </p:grpSpPr>
        <p:sp>
          <p:nvSpPr>
            <p:cNvPr id="58" name="TextBox 57"/>
            <p:cNvSpPr txBox="1"/>
            <p:nvPr/>
          </p:nvSpPr>
          <p:spPr bwMode="auto">
            <a:xfrm>
              <a:off x="1388025" y="3297886"/>
              <a:ext cx="1360800" cy="276999"/>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sz="1200" dirty="0"/>
            </a:p>
          </p:txBody>
        </p:sp>
        <p:sp>
          <p:nvSpPr>
            <p:cNvPr id="57" name="Text Box 16"/>
            <p:cNvSpPr txBox="1">
              <a:spLocks noChangeArrowheads="1"/>
            </p:cNvSpPr>
            <p:nvPr/>
          </p:nvSpPr>
          <p:spPr bwMode="auto">
            <a:xfrm>
              <a:off x="1430660" y="2095752"/>
              <a:ext cx="1284745" cy="1200329"/>
            </a:xfrm>
            <a:prstGeom prst="rect">
              <a:avLst/>
            </a:prstGeom>
            <a:noFill/>
            <a:ln>
              <a:noFill/>
            </a:ln>
            <a:effectLst/>
            <a:extLst/>
          </p:spPr>
          <p:txBody>
            <a:bodyPr wrap="square">
              <a:spAutoFit/>
            </a:bodyPr>
            <a:lstStyle>
              <a:defPPr>
                <a:defRPr lang="en-US"/>
              </a:defPPr>
              <a:lvl1pPr algn="r" rtl="0" fontAlgn="base">
                <a:spcBef>
                  <a:spcPct val="0"/>
                </a:spcBef>
                <a:spcAft>
                  <a:spcPct val="0"/>
                </a:spcAft>
                <a:defRPr sz="2400" kern="1200">
                  <a:solidFill>
                    <a:schemeClr val="tx1"/>
                  </a:solidFill>
                  <a:latin typeface="Times New Roman" pitchFamily="80" charset="0"/>
                  <a:ea typeface="+mn-ea"/>
                  <a:cs typeface="+mn-cs"/>
                </a:defRPr>
              </a:lvl1pPr>
              <a:lvl2pPr marL="457200" algn="r" rtl="0" fontAlgn="base">
                <a:spcBef>
                  <a:spcPct val="0"/>
                </a:spcBef>
                <a:spcAft>
                  <a:spcPct val="0"/>
                </a:spcAft>
                <a:defRPr sz="2400" kern="1200">
                  <a:solidFill>
                    <a:schemeClr val="tx1"/>
                  </a:solidFill>
                  <a:latin typeface="Times New Roman" pitchFamily="80" charset="0"/>
                  <a:ea typeface="+mn-ea"/>
                  <a:cs typeface="+mn-cs"/>
                </a:defRPr>
              </a:lvl2pPr>
              <a:lvl3pPr marL="914400" algn="r" rtl="0" fontAlgn="base">
                <a:spcBef>
                  <a:spcPct val="0"/>
                </a:spcBef>
                <a:spcAft>
                  <a:spcPct val="0"/>
                </a:spcAft>
                <a:defRPr sz="2400" kern="1200">
                  <a:solidFill>
                    <a:schemeClr val="tx1"/>
                  </a:solidFill>
                  <a:latin typeface="Times New Roman" pitchFamily="80" charset="0"/>
                  <a:ea typeface="+mn-ea"/>
                  <a:cs typeface="+mn-cs"/>
                </a:defRPr>
              </a:lvl3pPr>
              <a:lvl4pPr marL="1371600" algn="r" rtl="0" fontAlgn="base">
                <a:spcBef>
                  <a:spcPct val="0"/>
                </a:spcBef>
                <a:spcAft>
                  <a:spcPct val="0"/>
                </a:spcAft>
                <a:defRPr sz="2400" kern="1200">
                  <a:solidFill>
                    <a:schemeClr val="tx1"/>
                  </a:solidFill>
                  <a:latin typeface="Times New Roman" pitchFamily="80" charset="0"/>
                  <a:ea typeface="+mn-ea"/>
                  <a:cs typeface="+mn-cs"/>
                </a:defRPr>
              </a:lvl4pPr>
              <a:lvl5pPr marL="1828800" algn="r" rtl="0" fontAlgn="base">
                <a:spcBef>
                  <a:spcPct val="0"/>
                </a:spcBef>
                <a:spcAft>
                  <a:spcPct val="0"/>
                </a:spcAft>
                <a:defRPr sz="2400" kern="1200">
                  <a:solidFill>
                    <a:schemeClr val="tx1"/>
                  </a:solidFill>
                  <a:latin typeface="Times New Roman" pitchFamily="80" charset="0"/>
                  <a:ea typeface="+mn-ea"/>
                  <a:cs typeface="+mn-cs"/>
                </a:defRPr>
              </a:lvl5pPr>
              <a:lvl6pPr marL="2286000" algn="l" defTabSz="914400" rtl="0" eaLnBrk="1" latinLnBrk="0" hangingPunct="1">
                <a:defRPr sz="2400" kern="1200">
                  <a:solidFill>
                    <a:schemeClr val="tx1"/>
                  </a:solidFill>
                  <a:latin typeface="Times New Roman" pitchFamily="80" charset="0"/>
                  <a:ea typeface="+mn-ea"/>
                  <a:cs typeface="+mn-cs"/>
                </a:defRPr>
              </a:lvl6pPr>
              <a:lvl7pPr marL="2743200" algn="l" defTabSz="914400" rtl="0" eaLnBrk="1" latinLnBrk="0" hangingPunct="1">
                <a:defRPr sz="2400" kern="1200">
                  <a:solidFill>
                    <a:schemeClr val="tx1"/>
                  </a:solidFill>
                  <a:latin typeface="Times New Roman" pitchFamily="80" charset="0"/>
                  <a:ea typeface="+mn-ea"/>
                  <a:cs typeface="+mn-cs"/>
                </a:defRPr>
              </a:lvl7pPr>
              <a:lvl8pPr marL="3200400" algn="l" defTabSz="914400" rtl="0" eaLnBrk="1" latinLnBrk="0" hangingPunct="1">
                <a:defRPr sz="2400" kern="1200">
                  <a:solidFill>
                    <a:schemeClr val="tx1"/>
                  </a:solidFill>
                  <a:latin typeface="Times New Roman" pitchFamily="80" charset="0"/>
                  <a:ea typeface="+mn-ea"/>
                  <a:cs typeface="+mn-cs"/>
                </a:defRPr>
              </a:lvl8pPr>
              <a:lvl9pPr marL="3657600" algn="l" defTabSz="914400" rtl="0" eaLnBrk="1" latinLnBrk="0" hangingPunct="1">
                <a:defRPr sz="2400" kern="1200">
                  <a:solidFill>
                    <a:schemeClr val="tx1"/>
                  </a:solidFill>
                  <a:latin typeface="Times New Roman" pitchFamily="80" charset="0"/>
                  <a:ea typeface="+mn-ea"/>
                  <a:cs typeface="+mn-cs"/>
                </a:defRPr>
              </a:lvl9pPr>
            </a:lstStyle>
            <a:p>
              <a:pPr algn="ctr"/>
              <a:r>
                <a:rPr lang="en-US" sz="1200" dirty="0">
                  <a:latin typeface="Arial" charset="0"/>
                </a:rPr>
                <a:t>Habitat loss</a:t>
              </a:r>
            </a:p>
            <a:p>
              <a:pPr algn="ctr"/>
              <a:r>
                <a:rPr lang="en-US" sz="1200" dirty="0">
                  <a:latin typeface="Arial" charset="0"/>
                </a:rPr>
                <a:t>Overexploitation</a:t>
              </a:r>
            </a:p>
            <a:p>
              <a:pPr algn="ctr"/>
              <a:r>
                <a:rPr lang="en-US" sz="1200" dirty="0">
                  <a:latin typeface="Arial" charset="0"/>
                </a:rPr>
                <a:t>Climate change</a:t>
              </a:r>
            </a:p>
            <a:p>
              <a:pPr algn="ctr"/>
              <a:r>
                <a:rPr lang="en-US" sz="1200" dirty="0">
                  <a:latin typeface="Arial" charset="0"/>
                </a:rPr>
                <a:t>???</a:t>
              </a:r>
            </a:p>
            <a:p>
              <a:pPr algn="ctr"/>
              <a:r>
                <a:rPr lang="en-US" sz="1200" dirty="0">
                  <a:latin typeface="Arial" charset="0"/>
                </a:rPr>
                <a:t>???</a:t>
              </a:r>
            </a:p>
            <a:p>
              <a:pPr algn="ctr"/>
              <a:r>
                <a:rPr lang="en-US" sz="1200" dirty="0">
                  <a:latin typeface="Arial" charset="0"/>
                </a:rPr>
                <a:t>???</a:t>
              </a:r>
              <a:endParaRPr lang="es-ES" sz="1200" dirty="0">
                <a:latin typeface="Arial" charset="0"/>
              </a:endParaRPr>
            </a:p>
          </p:txBody>
        </p:sp>
      </p:grpSp>
      <p:sp>
        <p:nvSpPr>
          <p:cNvPr id="51" name="TextBox 50"/>
          <p:cNvSpPr txBox="1"/>
          <p:nvPr/>
        </p:nvSpPr>
        <p:spPr>
          <a:xfrm>
            <a:off x="0" y="0"/>
            <a:ext cx="10675217" cy="360000"/>
          </a:xfrm>
          <a:prstGeom prst="rect">
            <a:avLst/>
          </a:prstGeom>
          <a:solidFill>
            <a:schemeClr val="bg1">
              <a:lumMod val="65000"/>
            </a:schemeClr>
          </a:solidFill>
        </p:spPr>
        <p:txBody>
          <a:bodyPr wrap="square">
            <a:spAutoFit/>
          </a:bodyPr>
          <a:lstStyle/>
          <a:p>
            <a:pPr algn="ctr">
              <a:defRPr/>
            </a:pPr>
            <a:r>
              <a:rPr lang="en-US" sz="1600" dirty="0"/>
              <a:t>     ... unfortunately, we are destroying nature…</a:t>
            </a:r>
          </a:p>
        </p:txBody>
      </p:sp>
      <p:grpSp>
        <p:nvGrpSpPr>
          <p:cNvPr id="9219" name="Group 50"/>
          <p:cNvGrpSpPr>
            <a:grpSpLocks/>
          </p:cNvGrpSpPr>
          <p:nvPr/>
        </p:nvGrpSpPr>
        <p:grpSpPr bwMode="auto">
          <a:xfrm>
            <a:off x="1567764" y="547768"/>
            <a:ext cx="1371600" cy="3021532"/>
            <a:chOff x="621792" y="1309768"/>
            <a:chExt cx="1372844" cy="3021332"/>
          </a:xfrm>
        </p:grpSpPr>
        <p:sp>
          <p:nvSpPr>
            <p:cNvPr id="4" name="TextBox 3"/>
            <p:cNvSpPr txBox="1"/>
            <p:nvPr/>
          </p:nvSpPr>
          <p:spPr>
            <a:xfrm>
              <a:off x="621792" y="4053918"/>
              <a:ext cx="1371256" cy="277182"/>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defRPr/>
              </a:pPr>
              <a:r>
                <a:rPr lang="en-US" sz="1200" dirty="0"/>
                <a:t>Biodiversity….</a:t>
              </a:r>
            </a:p>
          </p:txBody>
        </p:sp>
        <p:pic>
          <p:nvPicPr>
            <p:cNvPr id="9269" name="Picture 9" descr="amazonas"/>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36" y="1309768"/>
              <a:ext cx="1371600" cy="138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36" y="2687857"/>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1" name="Group 53"/>
          <p:cNvGrpSpPr>
            <a:grpSpLocks/>
          </p:cNvGrpSpPr>
          <p:nvPr/>
        </p:nvGrpSpPr>
        <p:grpSpPr bwMode="auto">
          <a:xfrm>
            <a:off x="8077200" y="1066800"/>
            <a:ext cx="2425700" cy="1905000"/>
            <a:chOff x="6109436" y="1828800"/>
            <a:chExt cx="2424964" cy="1904802"/>
          </a:xfrm>
        </p:grpSpPr>
        <p:sp>
          <p:nvSpPr>
            <p:cNvPr id="30" name="TextBox 29"/>
            <p:cNvSpPr txBox="1"/>
            <p:nvPr/>
          </p:nvSpPr>
          <p:spPr>
            <a:xfrm>
              <a:off x="6109436" y="3428834"/>
              <a:ext cx="2423377" cy="304768"/>
            </a:xfrm>
            <a:prstGeom prst="rect">
              <a:avLst/>
            </a:prstGeom>
            <a:solidFill>
              <a:schemeClr val="bg1">
                <a:lumMod val="85000"/>
              </a:schemeClr>
            </a:solidFill>
          </p:spPr>
          <p:txBody>
            <a:bodyPr>
              <a:spAutoFit/>
            </a:bodyPr>
            <a:lstStyle/>
            <a:p>
              <a:pPr algn="ctr">
                <a:defRPr/>
              </a:pPr>
              <a:r>
                <a:rPr lang="en-US" sz="1400" dirty="0"/>
                <a:t>Loss of human welfare</a:t>
              </a:r>
            </a:p>
          </p:txBody>
        </p:sp>
        <p:pic>
          <p:nvPicPr>
            <p:cNvPr id="926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436" y="1828800"/>
              <a:ext cx="2424964" cy="164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2" name="Group 51"/>
          <p:cNvGrpSpPr>
            <a:grpSpLocks/>
          </p:cNvGrpSpPr>
          <p:nvPr/>
        </p:nvGrpSpPr>
        <p:grpSpPr bwMode="auto">
          <a:xfrm>
            <a:off x="4221279" y="544927"/>
            <a:ext cx="1371600" cy="3025587"/>
            <a:chOff x="1993392" y="1287652"/>
            <a:chExt cx="1372844" cy="3025389"/>
          </a:xfrm>
        </p:grpSpPr>
        <p:pic>
          <p:nvPicPr>
            <p:cNvPr id="9263" name="Picture 6" descr="algae_rubble_small"/>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4636" y="2659250"/>
              <a:ext cx="1371600" cy="138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636" y="1287652"/>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1993392" y="4038421"/>
              <a:ext cx="1371256" cy="274620"/>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200" dirty="0"/>
                <a:t>….loss is real</a:t>
              </a:r>
            </a:p>
          </p:txBody>
        </p:sp>
      </p:grpSp>
      <p:sp>
        <p:nvSpPr>
          <p:cNvPr id="15376" name="Rectangle 54"/>
          <p:cNvSpPr>
            <a:spLocks noChangeArrowheads="1"/>
          </p:cNvSpPr>
          <p:nvPr/>
        </p:nvSpPr>
        <p:spPr bwMode="auto">
          <a:xfrm>
            <a:off x="8223119" y="3048001"/>
            <a:ext cx="37488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The number of malnourished people in the world is ~1 billion,  about a sixth of the world's total population (</a:t>
            </a:r>
            <a:r>
              <a:rPr lang="en-US" sz="1400" i="1" dirty="0">
                <a:hlinkClick r:id="rId8"/>
              </a:rPr>
              <a:t>“</a:t>
            </a:r>
            <a:r>
              <a:rPr lang="en-US" sz="1400" i="1" dirty="0" err="1">
                <a:hlinkClick r:id="rId8"/>
              </a:rPr>
              <a:t>FAO</a:t>
            </a:r>
            <a:r>
              <a:rPr lang="en-US" sz="1400" i="1" dirty="0">
                <a:hlinkClick r:id="rId8"/>
              </a:rPr>
              <a:t>, The State of Food Insecurity in the World, 2008 </a:t>
            </a:r>
            <a:r>
              <a:rPr lang="en-US" sz="1400" i="1" dirty="0"/>
              <a:t>).</a:t>
            </a:r>
          </a:p>
        </p:txBody>
      </p:sp>
      <p:sp>
        <p:nvSpPr>
          <p:cNvPr id="15377" name="Rectangle 55"/>
          <p:cNvSpPr>
            <a:spLocks noChangeArrowheads="1"/>
          </p:cNvSpPr>
          <p:nvPr/>
        </p:nvSpPr>
        <p:spPr bwMode="auto">
          <a:xfrm>
            <a:off x="8233659" y="4621044"/>
            <a:ext cx="395834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On average, a person dies every second as a direct or indirect result of poor nutrition (</a:t>
            </a:r>
            <a:r>
              <a:rPr lang="en-US" sz="1400" i="1" dirty="0">
                <a:hlinkClick r:id="rId9"/>
              </a:rPr>
              <a:t>“</a:t>
            </a:r>
            <a:r>
              <a:rPr lang="en-US" sz="1400" i="1" dirty="0">
                <a:hlinkClick r:id="rId10"/>
              </a:rPr>
              <a:t>The right to food : Commission on Human Rights resolution 2002/25”</a:t>
            </a:r>
            <a:r>
              <a:rPr lang="en-US" sz="1400" i="1" dirty="0"/>
              <a:t>).</a:t>
            </a:r>
          </a:p>
        </p:txBody>
      </p:sp>
      <p:sp>
        <p:nvSpPr>
          <p:cNvPr id="15378" name="Rectangle 56"/>
          <p:cNvSpPr>
            <a:spLocks noChangeArrowheads="1"/>
          </p:cNvSpPr>
          <p:nvPr/>
        </p:nvSpPr>
        <p:spPr bwMode="auto">
          <a:xfrm>
            <a:off x="8218560" y="5548313"/>
            <a:ext cx="39734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On average, a child under five dies every five seconds as a direct or indirect result of poor nutrition (</a:t>
            </a:r>
            <a:r>
              <a:rPr lang="en-US" sz="1400" i="1" dirty="0">
                <a:hlinkClick r:id="rId9"/>
              </a:rPr>
              <a:t>“The State of Food Insecurity in the World, 2002</a:t>
            </a:r>
            <a:r>
              <a:rPr lang="en-US" sz="1400" i="1" dirty="0"/>
              <a:t>).</a:t>
            </a:r>
          </a:p>
        </p:txBody>
      </p:sp>
      <p:grpSp>
        <p:nvGrpSpPr>
          <p:cNvPr id="15405" name="Group 45"/>
          <p:cNvGrpSpPr>
            <a:grpSpLocks/>
          </p:cNvGrpSpPr>
          <p:nvPr/>
        </p:nvGrpSpPr>
        <p:grpSpPr bwMode="auto">
          <a:xfrm>
            <a:off x="5941429" y="1024274"/>
            <a:ext cx="1800000" cy="1800000"/>
            <a:chOff x="2210" y="336"/>
            <a:chExt cx="1728" cy="1728"/>
          </a:xfrm>
        </p:grpSpPr>
        <p:pic>
          <p:nvPicPr>
            <p:cNvPr id="9258" name="Picture 6"/>
            <p:cNvPicPr preferRelativeResize="0">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74"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9" name="Picture 3"/>
            <p:cNvPicPr preferRelativeResize="0">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74"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0" name="Picture 2"/>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10"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1" name="Picture 6"/>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10"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2543" y="975"/>
              <a:ext cx="1049" cy="443"/>
            </a:xfrm>
            <a:prstGeom prst="rect">
              <a:avLst/>
            </a:prstGeom>
            <a:solidFill>
              <a:schemeClr val="bg1">
                <a:lumMod val="85000"/>
              </a:schemeClr>
            </a:solid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sz="1200" dirty="0"/>
                <a:t>Loss of goods and services</a:t>
              </a:r>
            </a:p>
          </p:txBody>
        </p:sp>
      </p:grpSp>
      <p:sp>
        <p:nvSpPr>
          <p:cNvPr id="48" name="Right Arrow 47"/>
          <p:cNvSpPr/>
          <p:nvPr/>
        </p:nvSpPr>
        <p:spPr>
          <a:xfrm>
            <a:off x="5462258" y="1619474"/>
            <a:ext cx="715223"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407" name="Rectangle 47"/>
          <p:cNvSpPr>
            <a:spLocks noChangeArrowheads="1"/>
          </p:cNvSpPr>
          <p:nvPr/>
        </p:nvSpPr>
        <p:spPr bwMode="auto">
          <a:xfrm>
            <a:off x="8238016" y="4031844"/>
            <a:ext cx="39539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400" i="1" dirty="0">
                <a:solidFill>
                  <a:srgbClr val="FF0000"/>
                </a:solidFill>
              </a:rPr>
              <a:t>This is one billion people for which their nearby environment does not supply enough food already.</a:t>
            </a:r>
          </a:p>
        </p:txBody>
      </p:sp>
      <p:sp>
        <p:nvSpPr>
          <p:cNvPr id="49" name="Right Arrow 48"/>
          <p:cNvSpPr/>
          <p:nvPr/>
        </p:nvSpPr>
        <p:spPr>
          <a:xfrm>
            <a:off x="7517394" y="1600200"/>
            <a:ext cx="705726"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8" name="Group 7"/>
          <p:cNvGrpSpPr>
            <a:grpSpLocks/>
          </p:cNvGrpSpPr>
          <p:nvPr/>
        </p:nvGrpSpPr>
        <p:grpSpPr bwMode="auto">
          <a:xfrm>
            <a:off x="2145224" y="4556344"/>
            <a:ext cx="3086100" cy="1673225"/>
            <a:chOff x="-19050" y="4695825"/>
            <a:chExt cx="3086100" cy="1673225"/>
          </a:xfrm>
        </p:grpSpPr>
        <p:pic>
          <p:nvPicPr>
            <p:cNvPr id="9256"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50" y="4921250"/>
              <a:ext cx="3086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7" name="TextBox 9"/>
            <p:cNvSpPr txBox="1">
              <a:spLocks noChangeArrowheads="1"/>
            </p:cNvSpPr>
            <p:nvPr/>
          </p:nvSpPr>
          <p:spPr bwMode="auto">
            <a:xfrm>
              <a:off x="247650" y="4695825"/>
              <a:ext cx="26277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i="1"/>
                <a:t>Alternative equilibrium states</a:t>
              </a:r>
            </a:p>
          </p:txBody>
        </p:sp>
      </p:grpSp>
      <p:grpSp>
        <p:nvGrpSpPr>
          <p:cNvPr id="43" name="Group 15"/>
          <p:cNvGrpSpPr>
            <a:grpSpLocks/>
          </p:cNvGrpSpPr>
          <p:nvPr/>
        </p:nvGrpSpPr>
        <p:grpSpPr bwMode="auto">
          <a:xfrm>
            <a:off x="1992824" y="5173881"/>
            <a:ext cx="914400" cy="373062"/>
            <a:chOff x="1752" y="919"/>
            <a:chExt cx="576" cy="235"/>
          </a:xfrm>
        </p:grpSpPr>
        <p:cxnSp>
          <p:nvCxnSpPr>
            <p:cNvPr id="45" name="Straight Arrow Connector 44"/>
            <p:cNvCxnSpPr/>
            <p:nvPr/>
          </p:nvCxnSpPr>
          <p:spPr>
            <a:xfrm>
              <a:off x="1874" y="919"/>
              <a:ext cx="103" cy="10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5" name="TextBox 12"/>
            <p:cNvSpPr txBox="1">
              <a:spLocks noChangeArrowheads="1"/>
            </p:cNvSpPr>
            <p:nvPr/>
          </p:nvSpPr>
          <p:spPr bwMode="auto">
            <a:xfrm>
              <a:off x="1752" y="980"/>
              <a:ext cx="5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a:t>Stressor</a:t>
              </a:r>
            </a:p>
          </p:txBody>
        </p:sp>
      </p:grpSp>
      <p:grpSp>
        <p:nvGrpSpPr>
          <p:cNvPr id="47" name="Group 16"/>
          <p:cNvGrpSpPr>
            <a:grpSpLocks/>
          </p:cNvGrpSpPr>
          <p:nvPr/>
        </p:nvGrpSpPr>
        <p:grpSpPr bwMode="auto">
          <a:xfrm>
            <a:off x="2564324" y="5315168"/>
            <a:ext cx="1104900" cy="655638"/>
            <a:chOff x="2112" y="1008"/>
            <a:chExt cx="696" cy="413"/>
          </a:xfrm>
        </p:grpSpPr>
        <p:sp>
          <p:nvSpPr>
            <p:cNvPr id="9252" name="TextBox 13"/>
            <p:cNvSpPr txBox="1">
              <a:spLocks noChangeArrowheads="1"/>
            </p:cNvSpPr>
            <p:nvPr/>
          </p:nvSpPr>
          <p:spPr bwMode="auto">
            <a:xfrm>
              <a:off x="2112" y="1248"/>
              <a:ext cx="6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a:t>Depensation</a:t>
              </a:r>
            </a:p>
          </p:txBody>
        </p:sp>
        <p:cxnSp>
          <p:nvCxnSpPr>
            <p:cNvPr id="52" name="Straight Arrow Connector 51"/>
            <p:cNvCxnSpPr/>
            <p:nvPr/>
          </p:nvCxnSpPr>
          <p:spPr>
            <a:xfrm rot="16200000" flipH="1">
              <a:off x="2160" y="1080"/>
              <a:ext cx="288" cy="14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a:grpSpLocks/>
          </p:cNvGrpSpPr>
          <p:nvPr/>
        </p:nvGrpSpPr>
        <p:grpSpPr bwMode="auto">
          <a:xfrm>
            <a:off x="3896681" y="5970806"/>
            <a:ext cx="1352550" cy="731540"/>
            <a:chOff x="1638300" y="6022975"/>
            <a:chExt cx="1352550" cy="731540"/>
          </a:xfrm>
        </p:grpSpPr>
        <p:cxnSp>
          <p:nvCxnSpPr>
            <p:cNvPr id="54" name="Straight Arrow Connector 53"/>
            <p:cNvCxnSpPr>
              <a:endCxn id="9251" idx="0"/>
            </p:cNvCxnSpPr>
            <p:nvPr/>
          </p:nvCxnSpPr>
          <p:spPr bwMode="auto">
            <a:xfrm>
              <a:off x="1638300" y="6022975"/>
              <a:ext cx="737306" cy="26987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1" name="TextBox 21"/>
            <p:cNvSpPr txBox="1">
              <a:spLocks noChangeArrowheads="1"/>
            </p:cNvSpPr>
            <p:nvPr/>
          </p:nvSpPr>
          <p:spPr bwMode="auto">
            <a:xfrm>
              <a:off x="1760362" y="6292850"/>
              <a:ext cx="1230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dirty="0"/>
                <a:t>Genetic variability loss</a:t>
              </a:r>
            </a:p>
          </p:txBody>
        </p:sp>
      </p:grpSp>
      <p:grpSp>
        <p:nvGrpSpPr>
          <p:cNvPr id="5" name="Group 4"/>
          <p:cNvGrpSpPr>
            <a:grpSpLocks/>
          </p:cNvGrpSpPr>
          <p:nvPr/>
        </p:nvGrpSpPr>
        <p:grpSpPr bwMode="auto">
          <a:xfrm>
            <a:off x="2137476" y="3289301"/>
            <a:ext cx="3187701" cy="1282704"/>
            <a:chOff x="613475" y="3289300"/>
            <a:chExt cx="3187701" cy="1282781"/>
          </a:xfrm>
        </p:grpSpPr>
        <p:sp>
          <p:nvSpPr>
            <p:cNvPr id="77" name="Arc 76"/>
            <p:cNvSpPr/>
            <p:nvPr/>
          </p:nvSpPr>
          <p:spPr>
            <a:xfrm>
              <a:off x="960438" y="3289300"/>
              <a:ext cx="2365136" cy="1004949"/>
            </a:xfrm>
            <a:prstGeom prst="arc">
              <a:avLst>
                <a:gd name="adj1" fmla="val 21033778"/>
                <a:gd name="adj2" fmla="val 11330256"/>
              </a:avLst>
            </a:prstGeom>
            <a:ln w="5715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chemeClr val="bg2">
                    <a:lumMod val="25000"/>
                  </a:schemeClr>
                </a:solidFill>
              </a:endParaRPr>
            </a:p>
          </p:txBody>
        </p:sp>
        <p:sp>
          <p:nvSpPr>
            <p:cNvPr id="56" name="TextBox 55"/>
            <p:cNvSpPr txBox="1"/>
            <p:nvPr/>
          </p:nvSpPr>
          <p:spPr>
            <a:xfrm>
              <a:off x="613475" y="4294251"/>
              <a:ext cx="3187701" cy="277830"/>
            </a:xfrm>
            <a:prstGeom prst="rect">
              <a:avLst/>
            </a:prstGeom>
            <a:noFill/>
            <a:ln>
              <a:noFill/>
            </a:ln>
          </p:spPr>
          <p:txBody>
            <a:bodyPr>
              <a:spAutoFit/>
            </a:bodyPr>
            <a:lstStyle/>
            <a:p>
              <a:pPr algn="ctr">
                <a:defRPr/>
              </a:pPr>
              <a:r>
                <a:rPr lang="en-US" sz="1200" i="1" dirty="0">
                  <a:solidFill>
                    <a:srgbClr val="FF0000"/>
                  </a:solidFill>
                  <a:effectLst>
                    <a:outerShdw blurRad="38100" dist="38100" dir="2700000" algn="tl">
                      <a:srgbClr val="000000">
                        <a:alpha val="43137"/>
                      </a:srgbClr>
                    </a:outerShdw>
                  </a:effectLst>
                </a:rPr>
                <a:t>Some of the damages can be definitive</a:t>
              </a:r>
            </a:p>
          </p:txBody>
        </p:sp>
      </p:grpSp>
      <p:sp>
        <p:nvSpPr>
          <p:cNvPr id="2" name="TextBox 1"/>
          <p:cNvSpPr txBox="1">
            <a:spLocks noChangeArrowheads="1"/>
          </p:cNvSpPr>
          <p:nvPr/>
        </p:nvSpPr>
        <p:spPr bwMode="auto">
          <a:xfrm>
            <a:off x="1569007" y="3523429"/>
            <a:ext cx="6681152" cy="3300904"/>
          </a:xfrm>
          <a:prstGeom prst="rect">
            <a:avLst/>
          </a:prstGeom>
          <a:solidFill>
            <a:schemeClr val="bg1"/>
          </a:solidFill>
          <a:ln w="9525">
            <a:solidFill>
              <a:schemeClr val="bg1"/>
            </a:solidFill>
            <a:miter lim="800000"/>
            <a:headEnd/>
            <a:tailEnd/>
          </a:ln>
        </p:spPr>
        <p:txBody>
          <a:bodyPr wrap="square" lIns="0" tIns="0" rIns="0" bIns="0">
            <a:spAutoFit/>
          </a:bodyPr>
          <a:lstStyle>
            <a:lvl1pPr marL="171450" indent="-171450"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lnSpc>
                <a:spcPct val="150000"/>
              </a:lnSpc>
              <a:buFont typeface="Wingdings" pitchFamily="2" charset="2"/>
              <a:buChar char="Ø"/>
            </a:pPr>
            <a:r>
              <a:rPr lang="en-US" sz="1100" dirty="0"/>
              <a:t>100% of the world’s oceans affected by human activities (</a:t>
            </a:r>
            <a:r>
              <a:rPr lang="en-US" sz="1100" u="sng" dirty="0">
                <a:solidFill>
                  <a:srgbClr val="0000FF"/>
                </a:solidFill>
              </a:rPr>
              <a:t>Halpern et al. Science 2008</a:t>
            </a:r>
            <a:r>
              <a:rPr lang="en-US" sz="1100" dirty="0"/>
              <a:t>)</a:t>
            </a:r>
          </a:p>
          <a:p>
            <a:pPr eaLnBrk="1" hangingPunct="1">
              <a:lnSpc>
                <a:spcPct val="150000"/>
              </a:lnSpc>
              <a:buFont typeface="Wingdings" pitchFamily="2" charset="2"/>
              <a:buChar char="Ø"/>
            </a:pPr>
            <a:r>
              <a:rPr lang="en-US" sz="1100" dirty="0"/>
              <a:t>83% of the world’s land affected by human activities (</a:t>
            </a:r>
            <a:r>
              <a:rPr lang="en-US" sz="1100" u="sng" dirty="0">
                <a:solidFill>
                  <a:srgbClr val="0000FF"/>
                </a:solidFill>
              </a:rPr>
              <a:t>Sanderson et al. </a:t>
            </a:r>
            <a:r>
              <a:rPr lang="en-US" sz="1100" u="sng" dirty="0" err="1">
                <a:solidFill>
                  <a:srgbClr val="0000FF"/>
                </a:solidFill>
              </a:rPr>
              <a:t>BioScience</a:t>
            </a:r>
            <a:r>
              <a:rPr lang="en-US" sz="1100" u="sng" dirty="0">
                <a:solidFill>
                  <a:srgbClr val="0000FF"/>
                </a:solidFill>
              </a:rPr>
              <a:t> 2002</a:t>
            </a:r>
            <a:r>
              <a:rPr lang="en-US" sz="1100" dirty="0"/>
              <a:t>)</a:t>
            </a:r>
          </a:p>
          <a:p>
            <a:pPr eaLnBrk="1" hangingPunct="1">
              <a:lnSpc>
                <a:spcPct val="150000"/>
              </a:lnSpc>
              <a:buFont typeface="Wingdings" pitchFamily="2" charset="2"/>
              <a:buChar char="Ø"/>
            </a:pPr>
            <a:r>
              <a:rPr lang="en-US" sz="1100" dirty="0"/>
              <a:t>6 million hectares of forest deforested annually (</a:t>
            </a:r>
            <a:r>
              <a:rPr lang="en-US" sz="1100" u="sng" dirty="0">
                <a:solidFill>
                  <a:srgbClr val="0000FF"/>
                </a:solidFill>
              </a:rPr>
              <a:t>Global Biodiversity outlook 2</a:t>
            </a:r>
            <a:r>
              <a:rPr lang="en-US" sz="1100" dirty="0"/>
              <a:t>)</a:t>
            </a:r>
          </a:p>
          <a:p>
            <a:pPr eaLnBrk="1" hangingPunct="1">
              <a:lnSpc>
                <a:spcPct val="150000"/>
              </a:lnSpc>
              <a:buFont typeface="Wingdings" pitchFamily="2" charset="2"/>
              <a:buChar char="Ø"/>
            </a:pPr>
            <a:r>
              <a:rPr lang="en-US" sz="1100" dirty="0"/>
              <a:t>Global mangroves declined from 18.8 million ha in 1980 to 15.2 million ha in 2000  (</a:t>
            </a:r>
            <a:r>
              <a:rPr lang="en-US" sz="1100" dirty="0">
                <a:hlinkClick r:id="rId16"/>
              </a:rPr>
              <a:t>The world’s mangroves 2005</a:t>
            </a:r>
            <a:r>
              <a:rPr lang="en-US" sz="1100" dirty="0"/>
              <a:t>)</a:t>
            </a:r>
          </a:p>
          <a:p>
            <a:pPr eaLnBrk="1" hangingPunct="1">
              <a:lnSpc>
                <a:spcPct val="150000"/>
              </a:lnSpc>
              <a:buFont typeface="Wingdings" pitchFamily="2" charset="2"/>
              <a:buChar char="Ø"/>
            </a:pPr>
            <a:r>
              <a:rPr lang="en-US" sz="1100" dirty="0"/>
              <a:t>Sea-grasses are disappearing at 110 </a:t>
            </a:r>
            <a:r>
              <a:rPr lang="en-US" sz="1100" dirty="0" err="1"/>
              <a:t>km</a:t>
            </a:r>
            <a:r>
              <a:rPr lang="en-US" sz="1100" baseline="30000" dirty="0" err="1"/>
              <a:t>2</a:t>
            </a:r>
            <a:r>
              <a:rPr lang="en-US" sz="1100" dirty="0"/>
              <a:t>/</a:t>
            </a:r>
            <a:r>
              <a:rPr lang="en-US" sz="1100" dirty="0" err="1"/>
              <a:t>yr</a:t>
            </a:r>
            <a:r>
              <a:rPr lang="en-US" sz="1100" dirty="0"/>
              <a:t> since 1980. Globally, up to 29% are gone (</a:t>
            </a:r>
            <a:r>
              <a:rPr lang="en-US" sz="1100" u="sng" dirty="0" err="1">
                <a:solidFill>
                  <a:srgbClr val="0000FF"/>
                </a:solidFill>
              </a:rPr>
              <a:t>Waycott</a:t>
            </a:r>
            <a:r>
              <a:rPr lang="en-US" sz="1100" u="sng" dirty="0">
                <a:solidFill>
                  <a:srgbClr val="0000FF"/>
                </a:solidFill>
              </a:rPr>
              <a:t> et al. </a:t>
            </a:r>
            <a:r>
              <a:rPr lang="en-US" sz="1100" u="sng" dirty="0" err="1">
                <a:solidFill>
                  <a:srgbClr val="0000FF"/>
                </a:solidFill>
              </a:rPr>
              <a:t>PNAS</a:t>
            </a:r>
            <a:r>
              <a:rPr lang="en-US" sz="1100" u="sng" dirty="0">
                <a:solidFill>
                  <a:srgbClr val="0000FF"/>
                </a:solidFill>
              </a:rPr>
              <a:t> 2009</a:t>
            </a:r>
            <a:r>
              <a:rPr lang="en-US" sz="1100" dirty="0"/>
              <a:t>)</a:t>
            </a:r>
          </a:p>
          <a:p>
            <a:pPr eaLnBrk="1" hangingPunct="1">
              <a:lnSpc>
                <a:spcPct val="150000"/>
              </a:lnSpc>
              <a:buFont typeface="Wingdings" pitchFamily="2" charset="2"/>
              <a:buChar char="Ø"/>
            </a:pPr>
            <a:r>
              <a:rPr lang="en-US" sz="1100" dirty="0"/>
              <a:t>Caribbean coral reefs declined by 80% in three decades (</a:t>
            </a:r>
            <a:r>
              <a:rPr lang="en-US" sz="1100" u="sng" dirty="0">
                <a:solidFill>
                  <a:srgbClr val="0000FF"/>
                </a:solidFill>
              </a:rPr>
              <a:t>Gardner et al Science 2005</a:t>
            </a:r>
            <a:r>
              <a:rPr lang="en-US" sz="1100" dirty="0"/>
              <a:t>)</a:t>
            </a:r>
          </a:p>
          <a:p>
            <a:pPr eaLnBrk="1" hangingPunct="1">
              <a:lnSpc>
                <a:spcPct val="150000"/>
              </a:lnSpc>
              <a:buFont typeface="Wingdings" pitchFamily="2" charset="2"/>
              <a:buChar char="Ø"/>
            </a:pPr>
            <a:r>
              <a:rPr lang="en-US" sz="1100" dirty="0"/>
              <a:t>Indo-Pacific coral reefs decline at 0.72% per year since 1997 (</a:t>
            </a:r>
            <a:r>
              <a:rPr lang="en-US" sz="1100" u="sng" dirty="0">
                <a:solidFill>
                  <a:srgbClr val="0000FF"/>
                </a:solidFill>
              </a:rPr>
              <a:t>Bruno &amp; Selig, </a:t>
            </a:r>
            <a:r>
              <a:rPr lang="en-US" sz="1100" u="sng" dirty="0" err="1">
                <a:solidFill>
                  <a:srgbClr val="0000FF"/>
                </a:solidFill>
              </a:rPr>
              <a:t>PlosOne</a:t>
            </a:r>
            <a:r>
              <a:rPr lang="en-US" sz="1100" u="sng" dirty="0">
                <a:solidFill>
                  <a:srgbClr val="0000FF"/>
                </a:solidFill>
              </a:rPr>
              <a:t>, 2007</a:t>
            </a:r>
            <a:r>
              <a:rPr lang="en-US" sz="1100" dirty="0"/>
              <a:t>)</a:t>
            </a:r>
          </a:p>
          <a:p>
            <a:pPr eaLnBrk="1" hangingPunct="1">
              <a:lnSpc>
                <a:spcPct val="150000"/>
              </a:lnSpc>
              <a:buFont typeface="Wingdings" pitchFamily="2" charset="2"/>
              <a:buChar char="Ø"/>
            </a:pPr>
            <a:r>
              <a:rPr lang="en-US" sz="1100" dirty="0"/>
              <a:t>Large predatory fish declined by 90% since the </a:t>
            </a:r>
            <a:r>
              <a:rPr lang="en-US" sz="1100" dirty="0" err="1"/>
              <a:t>50’s</a:t>
            </a:r>
            <a:r>
              <a:rPr lang="en-US" sz="1100" dirty="0"/>
              <a:t> (</a:t>
            </a:r>
            <a:r>
              <a:rPr lang="en-US" sz="1100" u="sng" dirty="0">
                <a:solidFill>
                  <a:srgbClr val="0000FF"/>
                </a:solidFill>
              </a:rPr>
              <a:t>Myers &amp; Worm, Nature 2003</a:t>
            </a:r>
            <a:r>
              <a:rPr lang="en-US" sz="1100" dirty="0"/>
              <a:t>)</a:t>
            </a:r>
          </a:p>
          <a:p>
            <a:pPr eaLnBrk="1" hangingPunct="1">
              <a:lnSpc>
                <a:spcPct val="150000"/>
              </a:lnSpc>
              <a:buFont typeface="Wingdings" pitchFamily="2" charset="2"/>
              <a:buChar char="Ø"/>
            </a:pPr>
            <a:r>
              <a:rPr lang="en-US" sz="1100" dirty="0"/>
              <a:t>World’s fisheries could be lost by 2048 (</a:t>
            </a:r>
            <a:r>
              <a:rPr lang="en-US" sz="1100" u="sng" dirty="0">
                <a:solidFill>
                  <a:srgbClr val="0000FF"/>
                </a:solidFill>
              </a:rPr>
              <a:t>Worm et al., Science 2006</a:t>
            </a:r>
            <a:r>
              <a:rPr lang="en-US" sz="1100" dirty="0"/>
              <a:t>)</a:t>
            </a:r>
          </a:p>
          <a:p>
            <a:pPr eaLnBrk="1" hangingPunct="1">
              <a:lnSpc>
                <a:spcPct val="150000"/>
              </a:lnSpc>
              <a:buFont typeface="Wingdings" pitchFamily="2" charset="2"/>
              <a:buChar char="Ø"/>
            </a:pPr>
            <a:r>
              <a:rPr lang="en-US" sz="1100" dirty="0"/>
              <a:t>Some ~3000 monitored wild populations have declined by about 30% since 1970  (</a:t>
            </a:r>
            <a:r>
              <a:rPr lang="en-US" sz="1100" u="sng" dirty="0">
                <a:solidFill>
                  <a:srgbClr val="0000FF"/>
                </a:solidFill>
              </a:rPr>
              <a:t>Living Planet Index 2010</a:t>
            </a:r>
            <a:r>
              <a:rPr lang="en-US" sz="1100" dirty="0"/>
              <a:t>)</a:t>
            </a:r>
          </a:p>
          <a:p>
            <a:pPr eaLnBrk="1" hangingPunct="1">
              <a:lnSpc>
                <a:spcPct val="150000"/>
              </a:lnSpc>
              <a:buFont typeface="Wingdings" pitchFamily="2" charset="2"/>
              <a:buChar char="Ø"/>
            </a:pPr>
            <a:r>
              <a:rPr lang="en-US" sz="1100" dirty="0"/>
              <a:t>One third of the world’s corals are threatened with extinction (</a:t>
            </a:r>
            <a:r>
              <a:rPr lang="en-US" sz="1100" u="sng" dirty="0">
                <a:solidFill>
                  <a:srgbClr val="0000FF"/>
                </a:solidFill>
              </a:rPr>
              <a:t>Carpenter et al., Science 2008</a:t>
            </a:r>
            <a:r>
              <a:rPr lang="en-US" sz="1100" dirty="0"/>
              <a:t>)</a:t>
            </a:r>
          </a:p>
          <a:p>
            <a:pPr eaLnBrk="1" hangingPunct="1">
              <a:lnSpc>
                <a:spcPct val="150000"/>
              </a:lnSpc>
              <a:buFont typeface="Wingdings" pitchFamily="2" charset="2"/>
              <a:buChar char="Ø"/>
            </a:pPr>
            <a:r>
              <a:rPr lang="en-US" sz="1100" dirty="0"/>
              <a:t>Up to 48% of the world’s amphibians have declining populations (</a:t>
            </a:r>
            <a:r>
              <a:rPr lang="en-US" sz="1100" u="sng" dirty="0">
                <a:solidFill>
                  <a:srgbClr val="0000FF"/>
                </a:solidFill>
              </a:rPr>
              <a:t>Stuart et al., Science 2004</a:t>
            </a:r>
            <a:r>
              <a:rPr lang="en-US" sz="1100" dirty="0"/>
              <a:t>)</a:t>
            </a:r>
          </a:p>
          <a:p>
            <a:pPr eaLnBrk="1" hangingPunct="1">
              <a:lnSpc>
                <a:spcPct val="150000"/>
              </a:lnSpc>
              <a:buFont typeface="Wingdings" pitchFamily="2" charset="2"/>
              <a:buChar char="Ø"/>
            </a:pPr>
            <a:r>
              <a:rPr lang="en-US" sz="1100" dirty="0"/>
              <a:t>Populations of vertebrates had declined by an average of 30% in the past 40 years (</a:t>
            </a:r>
            <a:r>
              <a:rPr lang="en-US" sz="1100" u="sng" dirty="0">
                <a:solidFill>
                  <a:srgbClr val="0000FF"/>
                </a:solidFill>
              </a:rPr>
              <a:t>Hoffmann et al., Science 2010</a:t>
            </a:r>
            <a:r>
              <a:rPr lang="en-US" sz="1100" dirty="0"/>
              <a:t>)</a:t>
            </a:r>
          </a:p>
        </p:txBody>
      </p:sp>
      <p:sp>
        <p:nvSpPr>
          <p:cNvPr id="9" name="Rectangle 8"/>
          <p:cNvSpPr/>
          <p:nvPr/>
        </p:nvSpPr>
        <p:spPr>
          <a:xfrm>
            <a:off x="1569008" y="3523433"/>
            <a:ext cx="6694561" cy="334803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b="1" dirty="0">
              <a:solidFill>
                <a:schemeClr val="bg1"/>
              </a:solidFill>
              <a:effectLst>
                <a:innerShdw blurRad="63500" dist="50800" dir="13500000">
                  <a:prstClr val="black">
                    <a:alpha val="50000"/>
                  </a:prstClr>
                </a:innerShdw>
              </a:effectLst>
            </a:endParaRPr>
          </a:p>
        </p:txBody>
      </p:sp>
      <p:sp>
        <p:nvSpPr>
          <p:cNvPr id="46" name="TextBox 45"/>
          <p:cNvSpPr txBox="1"/>
          <p:nvPr/>
        </p:nvSpPr>
        <p:spPr>
          <a:xfrm>
            <a:off x="7209745" y="-17085"/>
            <a:ext cx="4982255" cy="360000"/>
          </a:xfrm>
          <a:prstGeom prst="rect">
            <a:avLst/>
          </a:prstGeom>
          <a:solidFill>
            <a:schemeClr val="bg1">
              <a:lumMod val="65000"/>
            </a:schemeClr>
          </a:solidFill>
        </p:spPr>
        <p:txBody>
          <a:bodyPr wrap="square">
            <a:spAutoFit/>
          </a:bodyPr>
          <a:lstStyle/>
          <a:p>
            <a:pPr>
              <a:defRPr/>
            </a:pPr>
            <a:r>
              <a:rPr lang="en-US" sz="1600" dirty="0"/>
              <a:t>…and the consequences could be devastating.</a:t>
            </a:r>
          </a:p>
        </p:txBody>
      </p:sp>
      <p:sp>
        <p:nvSpPr>
          <p:cNvPr id="44" name="Right Arrow 43"/>
          <p:cNvSpPr/>
          <p:nvPr/>
        </p:nvSpPr>
        <p:spPr>
          <a:xfrm>
            <a:off x="2781837" y="1624461"/>
            <a:ext cx="169383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188413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53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53"/>
                                        </p:tgtEl>
                                      </p:cBhvr>
                                    </p:animEffect>
                                    <p:set>
                                      <p:cBhvr>
                                        <p:cTn id="24" dur="1" fill="hold">
                                          <p:stCondLst>
                                            <p:cond delay="499"/>
                                          </p:stCondLst>
                                        </p:cTn>
                                        <p:tgtEl>
                                          <p:spTgt spid="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up)">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p:stCondLst>
                              <p:cond delay="0"/>
                            </p:stCondLst>
                            <p:childTnLst>
                              <p:par>
                                <p:cTn id="56" presetID="22" presetClass="entr" presetSubtype="8"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5405"/>
                                        </p:tgtEl>
                                        <p:attrNameLst>
                                          <p:attrName>style.visibility</p:attrName>
                                        </p:attrNameLst>
                                      </p:cBhvr>
                                      <p:to>
                                        <p:strVal val="visible"/>
                                      </p:to>
                                    </p:set>
                                    <p:animEffect transition="in" filter="wipe(left)">
                                      <p:cBhvr>
                                        <p:cTn id="62" dur="500"/>
                                        <p:tgtEl>
                                          <p:spTgt spid="1540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153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37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4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37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15376" grpId="0"/>
      <p:bldP spid="15377" grpId="0"/>
      <p:bldP spid="15378" grpId="0"/>
      <p:bldP spid="48" grpId="0" animBg="1"/>
      <p:bldP spid="15407" grpId="0"/>
      <p:bldP spid="49" grpId="0" animBg="1"/>
      <p:bldP spid="2" grpId="0" animBg="1"/>
      <p:bldP spid="9"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276" y="2391896"/>
            <a:ext cx="28098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Text Box 3"/>
          <p:cNvSpPr txBox="1">
            <a:spLocks noChangeArrowheads="1"/>
          </p:cNvSpPr>
          <p:nvPr/>
        </p:nvSpPr>
        <p:spPr bwMode="auto">
          <a:xfrm>
            <a:off x="0" y="84622"/>
            <a:ext cx="12192000" cy="30777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t>We are in a pathway that is completely unsustainable</a:t>
            </a:r>
          </a:p>
        </p:txBody>
      </p:sp>
      <p:sp>
        <p:nvSpPr>
          <p:cNvPr id="39941" name="Text Box 4"/>
          <p:cNvSpPr txBox="1">
            <a:spLocks noChangeArrowheads="1"/>
          </p:cNvSpPr>
          <p:nvPr/>
        </p:nvSpPr>
        <p:spPr bwMode="auto">
          <a:xfrm>
            <a:off x="1725647" y="6446839"/>
            <a:ext cx="17684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Mora &amp; Sale,  </a:t>
            </a:r>
            <a:r>
              <a:rPr lang="en-US" sz="1200" dirty="0" err="1"/>
              <a:t>MEPS</a:t>
            </a:r>
            <a:r>
              <a:rPr lang="en-US" sz="1200" dirty="0"/>
              <a:t> 2011</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8453" y="796558"/>
            <a:ext cx="2666571" cy="242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4345023" y="1379244"/>
            <a:ext cx="5926128" cy="1839085"/>
            <a:chOff x="2772383" y="1233323"/>
            <a:chExt cx="5926128" cy="1839085"/>
          </a:xfrm>
        </p:grpSpPr>
        <p:sp>
          <p:nvSpPr>
            <p:cNvPr id="2" name="Freeform 1"/>
            <p:cNvSpPr/>
            <p:nvPr/>
          </p:nvSpPr>
          <p:spPr>
            <a:xfrm>
              <a:off x="2772383" y="1233323"/>
              <a:ext cx="2209512" cy="1839085"/>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TextBox 2"/>
            <p:cNvSpPr txBox="1"/>
            <p:nvPr/>
          </p:nvSpPr>
          <p:spPr>
            <a:xfrm>
              <a:off x="4027424" y="1436231"/>
              <a:ext cx="4671087" cy="338554"/>
            </a:xfrm>
            <a:prstGeom prst="rect">
              <a:avLst/>
            </a:prstGeom>
            <a:noFill/>
          </p:spPr>
          <p:txBody>
            <a:bodyPr wrap="none" rtlCol="0">
              <a:spAutoFit/>
            </a:bodyPr>
            <a:lstStyle/>
            <a:p>
              <a:r>
                <a:rPr lang="en-US" sz="1600" b="1" dirty="0">
                  <a:solidFill>
                    <a:srgbClr val="FF0000"/>
                  </a:solidFill>
                </a:rPr>
                <a:t>x </a:t>
              </a:r>
              <a:r>
                <a:rPr lang="en-US" sz="1400" dirty="0"/>
                <a:t>Average per capita consumption: 2.1 global hectares a year </a:t>
              </a:r>
            </a:p>
          </p:txBody>
        </p:sp>
      </p:grpSp>
      <p:grpSp>
        <p:nvGrpSpPr>
          <p:cNvPr id="10" name="Group 9"/>
          <p:cNvGrpSpPr/>
          <p:nvPr/>
        </p:nvGrpSpPr>
        <p:grpSpPr>
          <a:xfrm>
            <a:off x="5998940" y="3842433"/>
            <a:ext cx="981201" cy="1109109"/>
            <a:chOff x="4426299" y="3696512"/>
            <a:chExt cx="981201" cy="1109109"/>
          </a:xfrm>
        </p:grpSpPr>
        <p:cxnSp>
          <p:nvCxnSpPr>
            <p:cNvPr id="5" name="Straight Arrow Connector 4"/>
            <p:cNvCxnSpPr/>
            <p:nvPr/>
          </p:nvCxnSpPr>
          <p:spPr>
            <a:xfrm flipH="1" flipV="1">
              <a:off x="4560941" y="3696512"/>
              <a:ext cx="176431" cy="340469"/>
            </a:xfrm>
            <a:prstGeom prst="straightConnector1">
              <a:avLst/>
            </a:prstGeom>
            <a:ln w="76200">
              <a:solidFill>
                <a:srgbClr val="0000FF">
                  <a:alpha val="46000"/>
                </a:srgb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26299" y="4036180"/>
              <a:ext cx="981201" cy="769441"/>
            </a:xfrm>
            <a:prstGeom prst="rect">
              <a:avLst/>
            </a:prstGeom>
            <a:solidFill>
              <a:srgbClr val="FFFF00"/>
            </a:solidFill>
          </p:spPr>
          <p:txBody>
            <a:bodyPr wrap="square" rtlCol="0">
              <a:spAutoFit/>
            </a:bodyPr>
            <a:lstStyle/>
            <a:p>
              <a:pPr algn="ctr"/>
              <a:r>
                <a:rPr lang="en-US" sz="1100" b="1" dirty="0"/>
                <a:t>All Earth’s </a:t>
              </a:r>
              <a:r>
                <a:rPr lang="en-US" sz="1100" b="1" dirty="0" err="1"/>
                <a:t>biocapacity</a:t>
              </a:r>
              <a:r>
                <a:rPr lang="en-US" sz="1100" b="1" dirty="0"/>
                <a:t> already consumed</a:t>
              </a:r>
              <a:endParaRPr lang="en-CA" sz="1100" b="1" dirty="0"/>
            </a:p>
          </p:txBody>
        </p:sp>
      </p:grpSp>
      <p:grpSp>
        <p:nvGrpSpPr>
          <p:cNvPr id="11" name="Group 10"/>
          <p:cNvGrpSpPr/>
          <p:nvPr/>
        </p:nvGrpSpPr>
        <p:grpSpPr>
          <a:xfrm>
            <a:off x="7551069" y="3303221"/>
            <a:ext cx="2722761" cy="2972443"/>
            <a:chOff x="5978428" y="3157300"/>
            <a:chExt cx="2722761" cy="2972443"/>
          </a:xfrm>
        </p:grpSpPr>
        <p:pic>
          <p:nvPicPr>
            <p:cNvPr id="358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393" y="3968885"/>
              <a:ext cx="2527796" cy="216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eform 18"/>
            <p:cNvSpPr/>
            <p:nvPr/>
          </p:nvSpPr>
          <p:spPr>
            <a:xfrm rot="276704">
              <a:off x="5978428" y="3157300"/>
              <a:ext cx="2170708" cy="1465994"/>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4" name="Group 13"/>
          <p:cNvGrpSpPr/>
          <p:nvPr/>
        </p:nvGrpSpPr>
        <p:grpSpPr>
          <a:xfrm>
            <a:off x="6824267" y="3214659"/>
            <a:ext cx="1176089" cy="548393"/>
            <a:chOff x="2671866" y="4742564"/>
            <a:chExt cx="1176089" cy="820284"/>
          </a:xfrm>
        </p:grpSpPr>
        <p:cxnSp>
          <p:nvCxnSpPr>
            <p:cNvPr id="23" name="Straight Arrow Connector 22"/>
            <p:cNvCxnSpPr/>
            <p:nvPr/>
          </p:nvCxnSpPr>
          <p:spPr>
            <a:xfrm flipH="1" flipV="1">
              <a:off x="2671866" y="4742564"/>
              <a:ext cx="1" cy="808057"/>
            </a:xfrm>
            <a:prstGeom prst="straightConnector1">
              <a:avLst/>
            </a:prstGeom>
            <a:ln w="76200">
              <a:solidFill>
                <a:srgbClr val="FF0000"/>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85264" y="5010403"/>
              <a:ext cx="1162691" cy="552445"/>
            </a:xfrm>
            <a:prstGeom prst="rect">
              <a:avLst/>
            </a:prstGeom>
            <a:noFill/>
          </p:spPr>
          <p:txBody>
            <a:bodyPr wrap="none" rtlCol="0">
              <a:spAutoFit/>
            </a:bodyPr>
            <a:lstStyle/>
            <a:p>
              <a:r>
                <a:rPr lang="en-US" dirty="0"/>
                <a:t>Overshoot</a:t>
              </a:r>
              <a:endParaRPr lang="en-CA" dirty="0"/>
            </a:p>
          </p:txBody>
        </p:sp>
      </p:grpSp>
      <p:sp>
        <p:nvSpPr>
          <p:cNvPr id="4" name="Oval Callout 3"/>
          <p:cNvSpPr/>
          <p:nvPr/>
        </p:nvSpPr>
        <p:spPr>
          <a:xfrm>
            <a:off x="6743114" y="513472"/>
            <a:ext cx="3094892" cy="915385"/>
          </a:xfrm>
          <a:prstGeom prst="wedgeEllipseCallout">
            <a:avLst>
              <a:gd name="adj1" fmla="val 2870"/>
              <a:gd name="adj2" fmla="val 73317"/>
            </a:avLst>
          </a:prstGeom>
          <a:solidFill>
            <a:srgbClr val="000000">
              <a:alpha val="80000"/>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effectLst>
                  <a:innerShdw blurRad="63500" dist="50800" dir="13500000">
                    <a:prstClr val="black">
                      <a:alpha val="50000"/>
                    </a:prstClr>
                  </a:innerShdw>
                </a:effectLst>
              </a:rPr>
              <a:t>12 in Saudi Arabia</a:t>
            </a:r>
          </a:p>
          <a:p>
            <a:pPr algn="ctr"/>
            <a:r>
              <a:rPr lang="en-US" b="1" dirty="0">
                <a:solidFill>
                  <a:schemeClr val="bg1"/>
                </a:solidFill>
                <a:effectLst>
                  <a:innerShdw blurRad="63500" dist="50800" dir="13500000">
                    <a:prstClr val="black">
                      <a:alpha val="50000"/>
                    </a:prstClr>
                  </a:innerShdw>
                </a:effectLst>
              </a:rPr>
              <a:t>9 in the USA</a:t>
            </a:r>
          </a:p>
          <a:p>
            <a:pPr algn="ctr"/>
            <a:r>
              <a:rPr lang="en-US" b="1" dirty="0">
                <a:solidFill>
                  <a:schemeClr val="bg1"/>
                </a:solidFill>
                <a:effectLst>
                  <a:innerShdw blurRad="63500" dist="50800" dir="13500000">
                    <a:prstClr val="black">
                      <a:alpha val="50000"/>
                    </a:prstClr>
                  </a:innerShdw>
                </a:effectLst>
              </a:rPr>
              <a:t>0.68 in Haiti</a:t>
            </a:r>
            <a:endParaRPr lang="en-CA" b="1" dirty="0">
              <a:solidFill>
                <a:schemeClr val="bg1"/>
              </a:solidFill>
              <a:effectLst>
                <a:innerShdw blurRad="63500" dist="50800" dir="13500000">
                  <a:prstClr val="black">
                    <a:alpha val="50000"/>
                  </a:prstClr>
                </a:innerShdw>
              </a:effectLst>
            </a:endParaRPr>
          </a:p>
        </p:txBody>
      </p:sp>
      <p:sp>
        <p:nvSpPr>
          <p:cNvPr id="6" name="Rectangle 5"/>
          <p:cNvSpPr/>
          <p:nvPr/>
        </p:nvSpPr>
        <p:spPr>
          <a:xfrm>
            <a:off x="5939020" y="1901864"/>
            <a:ext cx="4572000" cy="307777"/>
          </a:xfrm>
          <a:prstGeom prst="rect">
            <a:avLst/>
          </a:prstGeom>
        </p:spPr>
        <p:txBody>
          <a:bodyPr>
            <a:spAutoFit/>
          </a:bodyPr>
          <a:lstStyle/>
          <a:p>
            <a:r>
              <a:rPr lang="en-US" sz="1400" dirty="0"/>
              <a:t> </a:t>
            </a:r>
            <a:r>
              <a:rPr lang="en-US" sz="1400" b="1" dirty="0">
                <a:solidFill>
                  <a:srgbClr val="FF0000"/>
                </a:solidFill>
              </a:rPr>
              <a:t>/</a:t>
            </a:r>
            <a:r>
              <a:rPr lang="en-US" sz="1400" dirty="0"/>
              <a:t>Earth’s </a:t>
            </a:r>
            <a:r>
              <a:rPr lang="en-US" sz="1400" dirty="0" err="1"/>
              <a:t>biocapacity</a:t>
            </a:r>
            <a:r>
              <a:rPr lang="en-US" sz="1400" dirty="0"/>
              <a:t>: 11 billion global hectares a year</a:t>
            </a:r>
            <a:endParaRPr lang="en-CA" sz="1400" dirty="0"/>
          </a:p>
        </p:txBody>
      </p:sp>
    </p:spTree>
    <p:extLst>
      <p:ext uri="{BB962C8B-B14F-4D97-AF65-F5344CB8AC3E}">
        <p14:creationId xmlns:p14="http://schemas.microsoft.com/office/powerpoint/2010/main" val="128846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6" name="Group 16"/>
          <p:cNvGrpSpPr>
            <a:grpSpLocks/>
          </p:cNvGrpSpPr>
          <p:nvPr/>
        </p:nvGrpSpPr>
        <p:grpSpPr bwMode="auto">
          <a:xfrm>
            <a:off x="6704792" y="3111057"/>
            <a:ext cx="2524126" cy="2216150"/>
            <a:chOff x="3288" y="2212"/>
            <a:chExt cx="1590" cy="1396"/>
          </a:xfrm>
        </p:grpSpPr>
        <p:sp>
          <p:nvSpPr>
            <p:cNvPr id="399377" name="Freeform 17"/>
            <p:cNvSpPr>
              <a:spLocks/>
            </p:cNvSpPr>
            <p:nvPr/>
          </p:nvSpPr>
          <p:spPr bwMode="auto">
            <a:xfrm>
              <a:off x="3288" y="2212"/>
              <a:ext cx="1448" cy="1396"/>
            </a:xfrm>
            <a:custGeom>
              <a:avLst/>
              <a:gdLst>
                <a:gd name="T0" fmla="*/ 0 w 752"/>
                <a:gd name="T1" fmla="*/ 1428 h 1428"/>
                <a:gd name="T2" fmla="*/ 296 w 752"/>
                <a:gd name="T3" fmla="*/ 1180 h 1428"/>
                <a:gd name="T4" fmla="*/ 384 w 752"/>
                <a:gd name="T5" fmla="*/ 196 h 1428"/>
                <a:gd name="T6" fmla="*/ 752 w 752"/>
                <a:gd name="T7" fmla="*/ 4 h 1428"/>
              </a:gdLst>
              <a:ahLst/>
              <a:cxnLst>
                <a:cxn ang="0">
                  <a:pos x="T0" y="T1"/>
                </a:cxn>
                <a:cxn ang="0">
                  <a:pos x="T2" y="T3"/>
                </a:cxn>
                <a:cxn ang="0">
                  <a:pos x="T4" y="T5"/>
                </a:cxn>
                <a:cxn ang="0">
                  <a:pos x="T6" y="T7"/>
                </a:cxn>
              </a:cxnLst>
              <a:rect l="0" t="0" r="r" b="b"/>
              <a:pathLst>
                <a:path w="752" h="1428">
                  <a:moveTo>
                    <a:pt x="0" y="1428"/>
                  </a:moveTo>
                  <a:cubicBezTo>
                    <a:pt x="49" y="1387"/>
                    <a:pt x="232" y="1385"/>
                    <a:pt x="296" y="1180"/>
                  </a:cubicBezTo>
                  <a:cubicBezTo>
                    <a:pt x="360" y="975"/>
                    <a:pt x="308" y="392"/>
                    <a:pt x="384" y="196"/>
                  </a:cubicBezTo>
                  <a:cubicBezTo>
                    <a:pt x="460" y="0"/>
                    <a:pt x="675" y="44"/>
                    <a:pt x="752" y="4"/>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78" name="Text Box 18"/>
            <p:cNvSpPr txBox="1">
              <a:spLocks noChangeArrowheads="1"/>
            </p:cNvSpPr>
            <p:nvPr/>
          </p:nvSpPr>
          <p:spPr bwMode="auto">
            <a:xfrm>
              <a:off x="3693" y="3107"/>
              <a:ext cx="1185"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dirty="0"/>
                <a:t>Increase compliance</a:t>
              </a:r>
            </a:p>
          </p:txBody>
        </p:sp>
      </p:grpSp>
      <p:sp>
        <p:nvSpPr>
          <p:cNvPr id="40" name="Text Box 2"/>
          <p:cNvSpPr txBox="1">
            <a:spLocks noChangeArrowheads="1"/>
          </p:cNvSpPr>
          <p:nvPr/>
        </p:nvSpPr>
        <p:spPr bwMode="auto">
          <a:xfrm>
            <a:off x="8920941" y="2220636"/>
            <a:ext cx="1708150" cy="877888"/>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700" dirty="0"/>
              <a:t>How to ensure the maintenance of biodiversity?</a:t>
            </a:r>
          </a:p>
        </p:txBody>
      </p:sp>
      <p:grpSp>
        <p:nvGrpSpPr>
          <p:cNvPr id="399399" name="Group 39"/>
          <p:cNvGrpSpPr>
            <a:grpSpLocks/>
          </p:cNvGrpSpPr>
          <p:nvPr/>
        </p:nvGrpSpPr>
        <p:grpSpPr bwMode="auto">
          <a:xfrm>
            <a:off x="1705754" y="2834832"/>
            <a:ext cx="7289800" cy="7938"/>
            <a:chOff x="139" y="2038"/>
            <a:chExt cx="4592" cy="5"/>
          </a:xfrm>
        </p:grpSpPr>
        <p:sp>
          <p:nvSpPr>
            <p:cNvPr id="399362" name="Line 2"/>
            <p:cNvSpPr>
              <a:spLocks noChangeShapeType="1"/>
            </p:cNvSpPr>
            <p:nvPr/>
          </p:nvSpPr>
          <p:spPr bwMode="auto">
            <a:xfrm flipV="1">
              <a:off x="1609" y="2038"/>
              <a:ext cx="3122" cy="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63" name="Line 3"/>
            <p:cNvSpPr>
              <a:spLocks noChangeShapeType="1"/>
            </p:cNvSpPr>
            <p:nvPr/>
          </p:nvSpPr>
          <p:spPr bwMode="auto">
            <a:xfrm>
              <a:off x="139" y="2043"/>
              <a:ext cx="180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399364" name="Freeform 4"/>
          <p:cNvSpPr>
            <a:spLocks/>
          </p:cNvSpPr>
          <p:nvPr/>
        </p:nvSpPr>
        <p:spPr bwMode="auto">
          <a:xfrm>
            <a:off x="4987116" y="1721995"/>
            <a:ext cx="3987800" cy="793750"/>
          </a:xfrm>
          <a:custGeom>
            <a:avLst/>
            <a:gdLst>
              <a:gd name="T0" fmla="*/ 0 w 1312"/>
              <a:gd name="T1" fmla="*/ 7 h 444"/>
              <a:gd name="T2" fmla="*/ 312 w 1312"/>
              <a:gd name="T3" fmla="*/ 63 h 444"/>
              <a:gd name="T4" fmla="*/ 720 w 1312"/>
              <a:gd name="T5" fmla="*/ 383 h 444"/>
              <a:gd name="T6" fmla="*/ 1312 w 1312"/>
              <a:gd name="T7" fmla="*/ 431 h 444"/>
            </a:gdLst>
            <a:ahLst/>
            <a:cxnLst>
              <a:cxn ang="0">
                <a:pos x="T0" y="T1"/>
              </a:cxn>
              <a:cxn ang="0">
                <a:pos x="T2" y="T3"/>
              </a:cxn>
              <a:cxn ang="0">
                <a:pos x="T4" y="T5"/>
              </a:cxn>
              <a:cxn ang="0">
                <a:pos x="T6" y="T7"/>
              </a:cxn>
            </a:cxnLst>
            <a:rect l="0" t="0" r="r" b="b"/>
            <a:pathLst>
              <a:path w="1312" h="444">
                <a:moveTo>
                  <a:pt x="0" y="7"/>
                </a:moveTo>
                <a:cubicBezTo>
                  <a:pt x="52" y="18"/>
                  <a:pt x="192" y="0"/>
                  <a:pt x="312" y="63"/>
                </a:cubicBezTo>
                <a:cubicBezTo>
                  <a:pt x="432" y="126"/>
                  <a:pt x="554" y="322"/>
                  <a:pt x="720" y="383"/>
                </a:cubicBezTo>
                <a:cubicBezTo>
                  <a:pt x="886" y="444"/>
                  <a:pt x="1099" y="437"/>
                  <a:pt x="1312" y="431"/>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399365" name="Group 5"/>
          <p:cNvGrpSpPr>
            <a:grpSpLocks/>
          </p:cNvGrpSpPr>
          <p:nvPr/>
        </p:nvGrpSpPr>
        <p:grpSpPr bwMode="auto">
          <a:xfrm>
            <a:off x="2116917" y="1579121"/>
            <a:ext cx="2841625" cy="865187"/>
            <a:chOff x="384" y="1247"/>
            <a:chExt cx="1790" cy="545"/>
          </a:xfrm>
        </p:grpSpPr>
        <p:sp>
          <p:nvSpPr>
            <p:cNvPr id="399366" name="Freeform 6"/>
            <p:cNvSpPr>
              <a:spLocks/>
            </p:cNvSpPr>
            <p:nvPr/>
          </p:nvSpPr>
          <p:spPr bwMode="auto">
            <a:xfrm>
              <a:off x="384" y="1312"/>
              <a:ext cx="920" cy="480"/>
            </a:xfrm>
            <a:custGeom>
              <a:avLst/>
              <a:gdLst>
                <a:gd name="T0" fmla="*/ 680 w 680"/>
                <a:gd name="T1" fmla="*/ 0 h 488"/>
                <a:gd name="T2" fmla="*/ 432 w 680"/>
                <a:gd name="T3" fmla="*/ 88 h 488"/>
                <a:gd name="T4" fmla="*/ 232 w 680"/>
                <a:gd name="T5" fmla="*/ 296 h 488"/>
                <a:gd name="T6" fmla="*/ 0 w 680"/>
                <a:gd name="T7" fmla="*/ 488 h 488"/>
              </a:gdLst>
              <a:ahLst/>
              <a:cxnLst>
                <a:cxn ang="0">
                  <a:pos x="T0" y="T1"/>
                </a:cxn>
                <a:cxn ang="0">
                  <a:pos x="T2" y="T3"/>
                </a:cxn>
                <a:cxn ang="0">
                  <a:pos x="T4" y="T5"/>
                </a:cxn>
                <a:cxn ang="0">
                  <a:pos x="T6" y="T7"/>
                </a:cxn>
              </a:cxnLst>
              <a:rect l="0" t="0" r="r" b="b"/>
              <a:pathLst>
                <a:path w="680" h="488">
                  <a:moveTo>
                    <a:pt x="680" y="0"/>
                  </a:moveTo>
                  <a:cubicBezTo>
                    <a:pt x="639" y="15"/>
                    <a:pt x="507" y="39"/>
                    <a:pt x="432" y="88"/>
                  </a:cubicBezTo>
                  <a:cubicBezTo>
                    <a:pt x="357" y="137"/>
                    <a:pt x="304" y="229"/>
                    <a:pt x="232" y="296"/>
                  </a:cubicBezTo>
                  <a:cubicBezTo>
                    <a:pt x="160" y="363"/>
                    <a:pt x="48" y="448"/>
                    <a:pt x="0" y="48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67" name="Text Box 7"/>
            <p:cNvSpPr txBox="1">
              <a:spLocks noChangeArrowheads="1"/>
            </p:cNvSpPr>
            <p:nvPr/>
          </p:nvSpPr>
          <p:spPr bwMode="auto">
            <a:xfrm>
              <a:off x="1301" y="1247"/>
              <a:ext cx="873"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What to prevent</a:t>
              </a:r>
            </a:p>
          </p:txBody>
        </p:sp>
      </p:grpSp>
      <p:grpSp>
        <p:nvGrpSpPr>
          <p:cNvPr id="399368" name="Group 8"/>
          <p:cNvGrpSpPr>
            <a:grpSpLocks/>
          </p:cNvGrpSpPr>
          <p:nvPr/>
        </p:nvGrpSpPr>
        <p:grpSpPr bwMode="auto">
          <a:xfrm>
            <a:off x="5117291" y="769495"/>
            <a:ext cx="3860800" cy="1771650"/>
            <a:chOff x="2288" y="737"/>
            <a:chExt cx="2432" cy="1116"/>
          </a:xfrm>
        </p:grpSpPr>
        <p:sp>
          <p:nvSpPr>
            <p:cNvPr id="399369" name="Freeform 9"/>
            <p:cNvSpPr>
              <a:spLocks/>
            </p:cNvSpPr>
            <p:nvPr/>
          </p:nvSpPr>
          <p:spPr bwMode="auto">
            <a:xfrm>
              <a:off x="2288" y="737"/>
              <a:ext cx="2432" cy="1116"/>
            </a:xfrm>
            <a:custGeom>
              <a:avLst/>
              <a:gdLst>
                <a:gd name="T0" fmla="*/ 0 w 1312"/>
                <a:gd name="T1" fmla="*/ 7 h 444"/>
                <a:gd name="T2" fmla="*/ 312 w 1312"/>
                <a:gd name="T3" fmla="*/ 63 h 444"/>
                <a:gd name="T4" fmla="*/ 720 w 1312"/>
                <a:gd name="T5" fmla="*/ 383 h 444"/>
                <a:gd name="T6" fmla="*/ 1312 w 1312"/>
                <a:gd name="T7" fmla="*/ 431 h 444"/>
              </a:gdLst>
              <a:ahLst/>
              <a:cxnLst>
                <a:cxn ang="0">
                  <a:pos x="T0" y="T1"/>
                </a:cxn>
                <a:cxn ang="0">
                  <a:pos x="T2" y="T3"/>
                </a:cxn>
                <a:cxn ang="0">
                  <a:pos x="T4" y="T5"/>
                </a:cxn>
                <a:cxn ang="0">
                  <a:pos x="T6" y="T7"/>
                </a:cxn>
              </a:cxnLst>
              <a:rect l="0" t="0" r="r" b="b"/>
              <a:pathLst>
                <a:path w="1312" h="444">
                  <a:moveTo>
                    <a:pt x="0" y="7"/>
                  </a:moveTo>
                  <a:cubicBezTo>
                    <a:pt x="52" y="18"/>
                    <a:pt x="192" y="0"/>
                    <a:pt x="312" y="63"/>
                  </a:cubicBezTo>
                  <a:cubicBezTo>
                    <a:pt x="432" y="126"/>
                    <a:pt x="554" y="322"/>
                    <a:pt x="720" y="383"/>
                  </a:cubicBezTo>
                  <a:cubicBezTo>
                    <a:pt x="886" y="444"/>
                    <a:pt x="1099" y="437"/>
                    <a:pt x="1312" y="431"/>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70" name="Text Box 10"/>
            <p:cNvSpPr txBox="1">
              <a:spLocks noChangeArrowheads="1"/>
            </p:cNvSpPr>
            <p:nvPr/>
          </p:nvSpPr>
          <p:spPr bwMode="auto">
            <a:xfrm>
              <a:off x="2367" y="1005"/>
              <a:ext cx="1185"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a:t>Increase compliance</a:t>
              </a:r>
            </a:p>
          </p:txBody>
        </p:sp>
      </p:grpSp>
      <p:sp>
        <p:nvSpPr>
          <p:cNvPr id="399371" name="Rectangle 11"/>
          <p:cNvSpPr>
            <a:spLocks noChangeArrowheads="1"/>
          </p:cNvSpPr>
          <p:nvPr/>
        </p:nvSpPr>
        <p:spPr bwMode="auto">
          <a:xfrm>
            <a:off x="1481916" y="3012633"/>
            <a:ext cx="2243138"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a:t>Identifying the causal link between biodiversity declines and threats</a:t>
            </a:r>
          </a:p>
        </p:txBody>
      </p:sp>
      <p:sp>
        <p:nvSpPr>
          <p:cNvPr id="399372" name="Rectangle 12"/>
          <p:cNvSpPr>
            <a:spLocks noChangeArrowheads="1"/>
          </p:cNvSpPr>
          <p:nvPr/>
        </p:nvSpPr>
        <p:spPr bwMode="auto">
          <a:xfrm>
            <a:off x="3940955" y="3012632"/>
            <a:ext cx="16287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a:t>How biodiversity is maintained and regulated</a:t>
            </a:r>
          </a:p>
        </p:txBody>
      </p:sp>
      <p:sp>
        <p:nvSpPr>
          <p:cNvPr id="399379" name="Freeform 19"/>
          <p:cNvSpPr>
            <a:spLocks/>
          </p:cNvSpPr>
          <p:nvPr/>
        </p:nvSpPr>
        <p:spPr bwMode="auto">
          <a:xfrm>
            <a:off x="7835091" y="590107"/>
            <a:ext cx="1117600" cy="1633538"/>
          </a:xfrm>
          <a:custGeom>
            <a:avLst/>
            <a:gdLst>
              <a:gd name="T0" fmla="*/ 0 w 704"/>
              <a:gd name="T1" fmla="*/ 0 h 1181"/>
              <a:gd name="T2" fmla="*/ 176 w 704"/>
              <a:gd name="T3" fmla="*/ 136 h 1181"/>
              <a:gd name="T4" fmla="*/ 274 w 704"/>
              <a:gd name="T5" fmla="*/ 320 h 1181"/>
              <a:gd name="T6" fmla="*/ 293 w 704"/>
              <a:gd name="T7" fmla="*/ 568 h 1181"/>
              <a:gd name="T8" fmla="*/ 408 w 704"/>
              <a:gd name="T9" fmla="*/ 1080 h 1181"/>
              <a:gd name="T10" fmla="*/ 704 w 704"/>
              <a:gd name="T11" fmla="*/ 1176 h 1181"/>
            </a:gdLst>
            <a:ahLst/>
            <a:cxnLst>
              <a:cxn ang="0">
                <a:pos x="T0" y="T1"/>
              </a:cxn>
              <a:cxn ang="0">
                <a:pos x="T2" y="T3"/>
              </a:cxn>
              <a:cxn ang="0">
                <a:pos x="T4" y="T5"/>
              </a:cxn>
              <a:cxn ang="0">
                <a:pos x="T6" y="T7"/>
              </a:cxn>
              <a:cxn ang="0">
                <a:pos x="T8" y="T9"/>
              </a:cxn>
              <a:cxn ang="0">
                <a:pos x="T10" y="T11"/>
              </a:cxn>
            </a:cxnLst>
            <a:rect l="0" t="0" r="r" b="b"/>
            <a:pathLst>
              <a:path w="704" h="1181">
                <a:moveTo>
                  <a:pt x="0" y="0"/>
                </a:moveTo>
                <a:cubicBezTo>
                  <a:pt x="28" y="23"/>
                  <a:pt x="131" y="83"/>
                  <a:pt x="176" y="136"/>
                </a:cubicBezTo>
                <a:cubicBezTo>
                  <a:pt x="221" y="189"/>
                  <a:pt x="254" y="248"/>
                  <a:pt x="274" y="320"/>
                </a:cubicBezTo>
                <a:cubicBezTo>
                  <a:pt x="293" y="392"/>
                  <a:pt x="271" y="441"/>
                  <a:pt x="293" y="568"/>
                </a:cubicBezTo>
                <a:cubicBezTo>
                  <a:pt x="315" y="695"/>
                  <a:pt x="340" y="979"/>
                  <a:pt x="408" y="1080"/>
                </a:cubicBezTo>
                <a:cubicBezTo>
                  <a:pt x="476" y="1181"/>
                  <a:pt x="642" y="1156"/>
                  <a:pt x="704" y="1176"/>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399380" name="Group 20"/>
          <p:cNvGrpSpPr>
            <a:grpSpLocks/>
          </p:cNvGrpSpPr>
          <p:nvPr/>
        </p:nvGrpSpPr>
        <p:grpSpPr bwMode="auto">
          <a:xfrm>
            <a:off x="6780992" y="42421"/>
            <a:ext cx="1787525" cy="2447925"/>
            <a:chOff x="3336" y="279"/>
            <a:chExt cx="1126" cy="1542"/>
          </a:xfrm>
        </p:grpSpPr>
        <p:sp>
          <p:nvSpPr>
            <p:cNvPr id="399381" name="Freeform 21"/>
            <p:cNvSpPr>
              <a:spLocks/>
            </p:cNvSpPr>
            <p:nvPr/>
          </p:nvSpPr>
          <p:spPr bwMode="auto">
            <a:xfrm flipH="1">
              <a:off x="3336" y="640"/>
              <a:ext cx="584" cy="1181"/>
            </a:xfrm>
            <a:custGeom>
              <a:avLst/>
              <a:gdLst>
                <a:gd name="T0" fmla="*/ 0 w 704"/>
                <a:gd name="T1" fmla="*/ 0 h 1181"/>
                <a:gd name="T2" fmla="*/ 176 w 704"/>
                <a:gd name="T3" fmla="*/ 136 h 1181"/>
                <a:gd name="T4" fmla="*/ 274 w 704"/>
                <a:gd name="T5" fmla="*/ 320 h 1181"/>
                <a:gd name="T6" fmla="*/ 293 w 704"/>
                <a:gd name="T7" fmla="*/ 568 h 1181"/>
                <a:gd name="T8" fmla="*/ 408 w 704"/>
                <a:gd name="T9" fmla="*/ 1080 h 1181"/>
                <a:gd name="T10" fmla="*/ 704 w 704"/>
                <a:gd name="T11" fmla="*/ 1176 h 1181"/>
              </a:gdLst>
              <a:ahLst/>
              <a:cxnLst>
                <a:cxn ang="0">
                  <a:pos x="T0" y="T1"/>
                </a:cxn>
                <a:cxn ang="0">
                  <a:pos x="T2" y="T3"/>
                </a:cxn>
                <a:cxn ang="0">
                  <a:pos x="T4" y="T5"/>
                </a:cxn>
                <a:cxn ang="0">
                  <a:pos x="T6" y="T7"/>
                </a:cxn>
                <a:cxn ang="0">
                  <a:pos x="T8" y="T9"/>
                </a:cxn>
                <a:cxn ang="0">
                  <a:pos x="T10" y="T11"/>
                </a:cxn>
              </a:cxnLst>
              <a:rect l="0" t="0" r="r" b="b"/>
              <a:pathLst>
                <a:path w="704" h="1181">
                  <a:moveTo>
                    <a:pt x="0" y="0"/>
                  </a:moveTo>
                  <a:cubicBezTo>
                    <a:pt x="28" y="23"/>
                    <a:pt x="131" y="83"/>
                    <a:pt x="176" y="136"/>
                  </a:cubicBezTo>
                  <a:cubicBezTo>
                    <a:pt x="221" y="189"/>
                    <a:pt x="254" y="248"/>
                    <a:pt x="274" y="320"/>
                  </a:cubicBezTo>
                  <a:cubicBezTo>
                    <a:pt x="293" y="392"/>
                    <a:pt x="271" y="441"/>
                    <a:pt x="293" y="568"/>
                  </a:cubicBezTo>
                  <a:cubicBezTo>
                    <a:pt x="315" y="695"/>
                    <a:pt x="340" y="979"/>
                    <a:pt x="408" y="1080"/>
                  </a:cubicBezTo>
                  <a:cubicBezTo>
                    <a:pt x="476" y="1181"/>
                    <a:pt x="642" y="1156"/>
                    <a:pt x="704" y="1176"/>
                  </a:cubicBez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2" name="Text Box 22"/>
            <p:cNvSpPr txBox="1">
              <a:spLocks noChangeArrowheads="1"/>
            </p:cNvSpPr>
            <p:nvPr/>
          </p:nvSpPr>
          <p:spPr bwMode="auto">
            <a:xfrm>
              <a:off x="3460" y="279"/>
              <a:ext cx="1002"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Sound strategies</a:t>
              </a:r>
            </a:p>
            <a:p>
              <a:pPr algn="ctr"/>
              <a:r>
                <a:rPr lang="en-US" sz="1400"/>
                <a:t>Political will</a:t>
              </a:r>
            </a:p>
            <a:p>
              <a:pPr algn="ctr"/>
              <a:r>
                <a:rPr lang="en-US" sz="1400"/>
                <a:t>Human compliance</a:t>
              </a:r>
            </a:p>
          </p:txBody>
        </p:sp>
      </p:grpSp>
      <p:grpSp>
        <p:nvGrpSpPr>
          <p:cNvPr id="399383" name="Group 23"/>
          <p:cNvGrpSpPr>
            <a:grpSpLocks/>
          </p:cNvGrpSpPr>
          <p:nvPr/>
        </p:nvGrpSpPr>
        <p:grpSpPr bwMode="auto">
          <a:xfrm>
            <a:off x="1648605" y="197996"/>
            <a:ext cx="4281487" cy="2224087"/>
            <a:chOff x="82" y="391"/>
            <a:chExt cx="2697" cy="1401"/>
          </a:xfrm>
        </p:grpSpPr>
        <p:sp>
          <p:nvSpPr>
            <p:cNvPr id="399384" name="Freeform 24"/>
            <p:cNvSpPr>
              <a:spLocks/>
            </p:cNvSpPr>
            <p:nvPr/>
          </p:nvSpPr>
          <p:spPr bwMode="auto">
            <a:xfrm>
              <a:off x="400" y="720"/>
              <a:ext cx="856" cy="1072"/>
            </a:xfrm>
            <a:custGeom>
              <a:avLst/>
              <a:gdLst>
                <a:gd name="T0" fmla="*/ 856 w 856"/>
                <a:gd name="T1" fmla="*/ 0 h 1072"/>
                <a:gd name="T2" fmla="*/ 672 w 856"/>
                <a:gd name="T3" fmla="*/ 176 h 1072"/>
                <a:gd name="T4" fmla="*/ 472 w 856"/>
                <a:gd name="T5" fmla="*/ 600 h 1072"/>
                <a:gd name="T6" fmla="*/ 0 w 856"/>
                <a:gd name="T7" fmla="*/ 1072 h 1072"/>
              </a:gdLst>
              <a:ahLst/>
              <a:cxnLst>
                <a:cxn ang="0">
                  <a:pos x="T0" y="T1"/>
                </a:cxn>
                <a:cxn ang="0">
                  <a:pos x="T2" y="T3"/>
                </a:cxn>
                <a:cxn ang="0">
                  <a:pos x="T4" y="T5"/>
                </a:cxn>
                <a:cxn ang="0">
                  <a:pos x="T6" y="T7"/>
                </a:cxn>
              </a:cxnLst>
              <a:rect l="0" t="0" r="r" b="b"/>
              <a:pathLst>
                <a:path w="856" h="1072">
                  <a:moveTo>
                    <a:pt x="856" y="0"/>
                  </a:moveTo>
                  <a:cubicBezTo>
                    <a:pt x="825" y="29"/>
                    <a:pt x="736" y="76"/>
                    <a:pt x="672" y="176"/>
                  </a:cubicBezTo>
                  <a:cubicBezTo>
                    <a:pt x="608" y="276"/>
                    <a:pt x="584" y="451"/>
                    <a:pt x="472" y="600"/>
                  </a:cubicBezTo>
                  <a:cubicBezTo>
                    <a:pt x="360" y="749"/>
                    <a:pt x="98" y="974"/>
                    <a:pt x="0" y="107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5" name="Text Box 25"/>
            <p:cNvSpPr txBox="1">
              <a:spLocks noChangeArrowheads="1"/>
            </p:cNvSpPr>
            <p:nvPr/>
          </p:nvSpPr>
          <p:spPr bwMode="auto">
            <a:xfrm>
              <a:off x="82" y="391"/>
              <a:ext cx="2697"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t>Global warming control: US$400 billion in the US</a:t>
              </a:r>
            </a:p>
            <a:p>
              <a:r>
                <a:rPr lang="en-US" sz="1400"/>
                <a:t>Fisheries: US$5.7 billion per year worldwide</a:t>
              </a:r>
            </a:p>
            <a:p>
              <a:r>
                <a:rPr lang="en-US" sz="1400"/>
                <a:t>Wastewater control: US$4 million per year (Florida keys)</a:t>
              </a:r>
            </a:p>
          </p:txBody>
        </p:sp>
        <p:sp>
          <p:nvSpPr>
            <p:cNvPr id="399386" name="Text Box 26"/>
            <p:cNvSpPr txBox="1">
              <a:spLocks noChangeArrowheads="1"/>
            </p:cNvSpPr>
            <p:nvPr/>
          </p:nvSpPr>
          <p:spPr bwMode="auto">
            <a:xfrm>
              <a:off x="160" y="973"/>
              <a:ext cx="1133" cy="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a:t>Conflicts of interest</a:t>
              </a:r>
            </a:p>
          </p:txBody>
        </p:sp>
      </p:grpSp>
      <p:grpSp>
        <p:nvGrpSpPr>
          <p:cNvPr id="399387" name="Group 27"/>
          <p:cNvGrpSpPr>
            <a:grpSpLocks/>
          </p:cNvGrpSpPr>
          <p:nvPr/>
        </p:nvGrpSpPr>
        <p:grpSpPr bwMode="auto">
          <a:xfrm>
            <a:off x="4883928" y="4146107"/>
            <a:ext cx="3038474" cy="1360488"/>
            <a:chOff x="2141" y="2864"/>
            <a:chExt cx="1914" cy="857"/>
          </a:xfrm>
        </p:grpSpPr>
        <p:sp>
          <p:nvSpPr>
            <p:cNvPr id="399388" name="Freeform 28"/>
            <p:cNvSpPr>
              <a:spLocks/>
            </p:cNvSpPr>
            <p:nvPr/>
          </p:nvSpPr>
          <p:spPr bwMode="auto">
            <a:xfrm>
              <a:off x="2400" y="2864"/>
              <a:ext cx="360" cy="699"/>
            </a:xfrm>
            <a:custGeom>
              <a:avLst/>
              <a:gdLst>
                <a:gd name="T0" fmla="*/ 360 w 360"/>
                <a:gd name="T1" fmla="*/ 688 h 699"/>
                <a:gd name="T2" fmla="*/ 64 w 360"/>
                <a:gd name="T3" fmla="*/ 584 h 699"/>
                <a:gd name="T4" fmla="*/ 0 w 360"/>
                <a:gd name="T5" fmla="*/ 0 h 699"/>
              </a:gdLst>
              <a:ahLst/>
              <a:cxnLst>
                <a:cxn ang="0">
                  <a:pos x="T0" y="T1"/>
                </a:cxn>
                <a:cxn ang="0">
                  <a:pos x="T2" y="T3"/>
                </a:cxn>
                <a:cxn ang="0">
                  <a:pos x="T4" y="T5"/>
                </a:cxn>
              </a:cxnLst>
              <a:rect l="0" t="0" r="r" b="b"/>
              <a:pathLst>
                <a:path w="360" h="699">
                  <a:moveTo>
                    <a:pt x="360" y="688"/>
                  </a:moveTo>
                  <a:cubicBezTo>
                    <a:pt x="311" y="671"/>
                    <a:pt x="124" y="699"/>
                    <a:pt x="64" y="584"/>
                  </a:cubicBezTo>
                  <a:cubicBezTo>
                    <a:pt x="4" y="469"/>
                    <a:pt x="13" y="122"/>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9" name="Text Box 29"/>
            <p:cNvSpPr txBox="1">
              <a:spLocks noChangeArrowheads="1"/>
            </p:cNvSpPr>
            <p:nvPr/>
          </p:nvSpPr>
          <p:spPr bwMode="auto">
            <a:xfrm>
              <a:off x="2141" y="3527"/>
              <a:ext cx="1914"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Prioritizing on what to protect and why</a:t>
              </a:r>
            </a:p>
          </p:txBody>
        </p:sp>
      </p:grpSp>
      <p:grpSp>
        <p:nvGrpSpPr>
          <p:cNvPr id="399390" name="Group 30"/>
          <p:cNvGrpSpPr>
            <a:grpSpLocks/>
          </p:cNvGrpSpPr>
          <p:nvPr/>
        </p:nvGrpSpPr>
        <p:grpSpPr bwMode="auto">
          <a:xfrm>
            <a:off x="2055004" y="3053908"/>
            <a:ext cx="4926012" cy="1500188"/>
            <a:chOff x="359" y="2176"/>
            <a:chExt cx="3103" cy="945"/>
          </a:xfrm>
        </p:grpSpPr>
        <p:sp>
          <p:nvSpPr>
            <p:cNvPr id="399391" name="Freeform 31"/>
            <p:cNvSpPr>
              <a:spLocks/>
            </p:cNvSpPr>
            <p:nvPr/>
          </p:nvSpPr>
          <p:spPr bwMode="auto">
            <a:xfrm>
              <a:off x="1888" y="2176"/>
              <a:ext cx="480" cy="704"/>
            </a:xfrm>
            <a:custGeom>
              <a:avLst/>
              <a:gdLst>
                <a:gd name="T0" fmla="*/ 480 w 480"/>
                <a:gd name="T1" fmla="*/ 704 h 704"/>
                <a:gd name="T2" fmla="*/ 391 w 480"/>
                <a:gd name="T3" fmla="*/ 192 h 704"/>
                <a:gd name="T4" fmla="*/ 0 w 480"/>
                <a:gd name="T5" fmla="*/ 0 h 704"/>
              </a:gdLst>
              <a:ahLst/>
              <a:cxnLst>
                <a:cxn ang="0">
                  <a:pos x="T0" y="T1"/>
                </a:cxn>
                <a:cxn ang="0">
                  <a:pos x="T2" y="T3"/>
                </a:cxn>
                <a:cxn ang="0">
                  <a:pos x="T4" y="T5"/>
                </a:cxn>
              </a:cxnLst>
              <a:rect l="0" t="0" r="r" b="b"/>
              <a:pathLst>
                <a:path w="480" h="704">
                  <a:moveTo>
                    <a:pt x="480" y="704"/>
                  </a:moveTo>
                  <a:cubicBezTo>
                    <a:pt x="466" y="619"/>
                    <a:pt x="471" y="309"/>
                    <a:pt x="391" y="192"/>
                  </a:cubicBezTo>
                  <a:cubicBezTo>
                    <a:pt x="311" y="75"/>
                    <a:pt x="82" y="40"/>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92" name="Text Box 32"/>
            <p:cNvSpPr txBox="1">
              <a:spLocks noChangeArrowheads="1"/>
            </p:cNvSpPr>
            <p:nvPr/>
          </p:nvSpPr>
          <p:spPr bwMode="auto">
            <a:xfrm>
              <a:off x="359" y="2656"/>
              <a:ext cx="3103"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400"/>
                <a:t>Conservation economical deficit:</a:t>
              </a:r>
            </a:p>
            <a:p>
              <a:pPr algn="ctr"/>
              <a:r>
                <a:rPr lang="en-US" sz="1400"/>
                <a:t>MPAs receive ~1/3 of the budget they need</a:t>
              </a:r>
            </a:p>
            <a:p>
              <a:pPr algn="ctr"/>
              <a:r>
                <a:rPr lang="en-US" sz="1400"/>
                <a:t>Low investment to reduce global warming</a:t>
              </a:r>
            </a:p>
          </p:txBody>
        </p:sp>
      </p:grpSp>
      <p:sp>
        <p:nvSpPr>
          <p:cNvPr id="399393" name="Text Box 33"/>
          <p:cNvSpPr txBox="1">
            <a:spLocks noChangeArrowheads="1"/>
          </p:cNvSpPr>
          <p:nvPr/>
        </p:nvSpPr>
        <p:spPr bwMode="auto">
          <a:xfrm>
            <a:off x="4069541" y="2657032"/>
            <a:ext cx="1657350"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Diversity drivers</a:t>
            </a:r>
          </a:p>
        </p:txBody>
      </p:sp>
      <p:sp>
        <p:nvSpPr>
          <p:cNvPr id="399394" name="Text Box 34"/>
          <p:cNvSpPr txBox="1">
            <a:spLocks noChangeArrowheads="1"/>
          </p:cNvSpPr>
          <p:nvPr/>
        </p:nvSpPr>
        <p:spPr bwMode="auto">
          <a:xfrm>
            <a:off x="1672417" y="2631632"/>
            <a:ext cx="1908175"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Causality of threats</a:t>
            </a:r>
          </a:p>
        </p:txBody>
      </p:sp>
      <p:sp>
        <p:nvSpPr>
          <p:cNvPr id="399395" name="Text Box 35"/>
          <p:cNvSpPr txBox="1">
            <a:spLocks noChangeArrowheads="1"/>
          </p:cNvSpPr>
          <p:nvPr/>
        </p:nvSpPr>
        <p:spPr bwMode="auto">
          <a:xfrm>
            <a:off x="6295216" y="2695132"/>
            <a:ext cx="1657350"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Protection</a:t>
            </a:r>
          </a:p>
        </p:txBody>
      </p:sp>
    </p:spTree>
    <p:extLst>
      <p:ext uri="{BB962C8B-B14F-4D97-AF65-F5344CB8AC3E}">
        <p14:creationId xmlns:p14="http://schemas.microsoft.com/office/powerpoint/2010/main" val="2907598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399"/>
                                        </p:tgtEl>
                                        <p:attrNameLst>
                                          <p:attrName>style.visibility</p:attrName>
                                        </p:attrNameLst>
                                      </p:cBhvr>
                                      <p:to>
                                        <p:strVal val="visible"/>
                                      </p:to>
                                    </p:set>
                                    <p:animEffect transition="in" filter="wipe(left)">
                                      <p:cBhvr>
                                        <p:cTn id="7" dur="500"/>
                                        <p:tgtEl>
                                          <p:spTgt spid="399399"/>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993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3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9371"/>
                                        </p:tgtEl>
                                        <p:attrNameLst>
                                          <p:attrName>style.visibility</p:attrName>
                                        </p:attrNameLst>
                                      </p:cBhvr>
                                      <p:to>
                                        <p:strVal val="visible"/>
                                      </p:to>
                                    </p:set>
                                  </p:childTnLst>
                                  <p:subTnLst>
                                    <p:set>
                                      <p:cBhvr override="childStyle">
                                        <p:cTn dur="1" fill="hold" display="0" masterRel="nextClick" afterEffect="1"/>
                                        <p:tgtEl>
                                          <p:spTgt spid="399371"/>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993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364"/>
                                        </p:tgtEl>
                                        <p:attrNameLst>
                                          <p:attrName>style.visibility</p:attrName>
                                        </p:attrNameLst>
                                      </p:cBhvr>
                                      <p:to>
                                        <p:strVal val="visible"/>
                                      </p:to>
                                    </p:set>
                                    <p:animEffect transition="in" filter="wipe(left)">
                                      <p:cBhvr>
                                        <p:cTn id="27" dur="500"/>
                                        <p:tgtEl>
                                          <p:spTgt spid="3993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99383"/>
                                        </p:tgtEl>
                                        <p:attrNameLst>
                                          <p:attrName>style.visibility</p:attrName>
                                        </p:attrNameLst>
                                      </p:cBhvr>
                                      <p:to>
                                        <p:strVal val="visible"/>
                                      </p:to>
                                    </p:set>
                                    <p:animEffect transition="in" filter="wipe(down)">
                                      <p:cBhvr>
                                        <p:cTn id="32" dur="500"/>
                                        <p:tgtEl>
                                          <p:spTgt spid="3993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9368"/>
                                        </p:tgtEl>
                                        <p:attrNameLst>
                                          <p:attrName>style.visibility</p:attrName>
                                        </p:attrNameLst>
                                      </p:cBhvr>
                                      <p:to>
                                        <p:strVal val="visible"/>
                                      </p:to>
                                    </p:set>
                                    <p:animEffect transition="in" filter="wipe(left)">
                                      <p:cBhvr>
                                        <p:cTn id="37" dur="500"/>
                                        <p:tgtEl>
                                          <p:spTgt spid="3993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39939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99372"/>
                                        </p:tgtEl>
                                        <p:attrNameLst>
                                          <p:attrName>style.visibility</p:attrName>
                                        </p:attrNameLst>
                                      </p:cBhvr>
                                      <p:to>
                                        <p:strVal val="visible"/>
                                      </p:to>
                                    </p:set>
                                  </p:childTnLst>
                                  <p:subTnLst>
                                    <p:set>
                                      <p:cBhvr override="childStyle">
                                        <p:cTn dur="1" fill="hold" display="0" masterRel="nextClick" afterEffect="1"/>
                                        <p:tgtEl>
                                          <p:spTgt spid="399372"/>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99390"/>
                                        </p:tgtEl>
                                        <p:attrNameLst>
                                          <p:attrName>style.visibility</p:attrName>
                                        </p:attrNameLst>
                                      </p:cBhvr>
                                      <p:to>
                                        <p:strVal val="visible"/>
                                      </p:to>
                                    </p:set>
                                    <p:animEffect transition="in" filter="wipe(up)">
                                      <p:cBhvr>
                                        <p:cTn id="50" dur="500"/>
                                        <p:tgtEl>
                                          <p:spTgt spid="3993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99387"/>
                                        </p:tgtEl>
                                        <p:attrNameLst>
                                          <p:attrName>style.visibility</p:attrName>
                                        </p:attrNameLst>
                                      </p:cBhvr>
                                      <p:to>
                                        <p:strVal val="visible"/>
                                      </p:to>
                                    </p:set>
                                    <p:animEffect transition="in" filter="wipe(left)">
                                      <p:cBhvr>
                                        <p:cTn id="55" dur="500"/>
                                        <p:tgtEl>
                                          <p:spTgt spid="39938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399376"/>
                                        </p:tgtEl>
                                        <p:attrNameLst>
                                          <p:attrName>style.visibility</p:attrName>
                                        </p:attrNameLst>
                                      </p:cBhvr>
                                      <p:to>
                                        <p:strVal val="visible"/>
                                      </p:to>
                                    </p:set>
                                    <p:animEffect transition="in" filter="wipe(down)">
                                      <p:cBhvr>
                                        <p:cTn id="60" dur="500"/>
                                        <p:tgtEl>
                                          <p:spTgt spid="39937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nodeType="clickEffect">
                                  <p:stCondLst>
                                    <p:cond delay="0"/>
                                  </p:stCondLst>
                                  <p:childTnLst>
                                    <p:set>
                                      <p:cBhvr>
                                        <p:cTn id="64" dur="1" fill="hold">
                                          <p:stCondLst>
                                            <p:cond delay="0"/>
                                          </p:stCondLst>
                                        </p:cTn>
                                        <p:tgtEl>
                                          <p:spTgt spid="399380"/>
                                        </p:tgtEl>
                                        <p:attrNameLst>
                                          <p:attrName>style.visibility</p:attrName>
                                        </p:attrNameLst>
                                      </p:cBhvr>
                                      <p:to>
                                        <p:strVal val="visible"/>
                                      </p:to>
                                    </p:set>
                                    <p:animEffect transition="in" filter="wipe(down)">
                                      <p:cBhvr>
                                        <p:cTn id="65" dur="500"/>
                                        <p:tgtEl>
                                          <p:spTgt spid="3993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399379"/>
                                        </p:tgtEl>
                                        <p:attrNameLst>
                                          <p:attrName>style.visibility</p:attrName>
                                        </p:attrNameLst>
                                      </p:cBhvr>
                                      <p:to>
                                        <p:strVal val="visible"/>
                                      </p:to>
                                    </p:set>
                                    <p:animEffect transition="in" filter="wipe(up)">
                                      <p:cBhvr>
                                        <p:cTn id="70" dur="500"/>
                                        <p:tgtEl>
                                          <p:spTgt spid="399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nimBg="1"/>
      <p:bldP spid="399371" grpId="0" autoUpdateAnimBg="0"/>
      <p:bldP spid="399372" grpId="0" autoUpdateAnimBg="0"/>
      <p:bldP spid="399379" grpId="0" animBg="1"/>
      <p:bldP spid="399393" grpId="0" animBg="1" autoUpdateAnimBg="0"/>
      <p:bldP spid="399394" grpId="0" animBg="1" autoUpdateAnimBg="0"/>
      <p:bldP spid="39939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1185864"/>
            <a:ext cx="604837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7346" y="387866"/>
            <a:ext cx="3801875" cy="369332"/>
          </a:xfrm>
          <a:prstGeom prst="rect">
            <a:avLst/>
          </a:prstGeom>
          <a:noFill/>
        </p:spPr>
        <p:txBody>
          <a:bodyPr wrap="none" rtlCol="0">
            <a:spAutoFit/>
          </a:bodyPr>
          <a:lstStyle/>
          <a:p>
            <a:r>
              <a:rPr lang="en-US" dirty="0"/>
              <a:t>About doing Research in Biogeography</a:t>
            </a:r>
          </a:p>
        </p:txBody>
      </p:sp>
    </p:spTree>
    <p:extLst>
      <p:ext uri="{BB962C8B-B14F-4D97-AF65-F5344CB8AC3E}">
        <p14:creationId xmlns:p14="http://schemas.microsoft.com/office/powerpoint/2010/main" val="3520847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TotalTime>
  <Words>2131</Words>
  <Application>Microsoft Office PowerPoint</Application>
  <PresentationFormat>Widescreen</PresentationFormat>
  <Paragraphs>315</Paragraphs>
  <Slides>30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Unicode MS</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127</cp:revision>
  <dcterms:created xsi:type="dcterms:W3CDTF">2012-09-18T03:26:02Z</dcterms:created>
  <dcterms:modified xsi:type="dcterms:W3CDTF">2022-01-11T00:01:32Z</dcterms:modified>
</cp:coreProperties>
</file>